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03" r:id="rId3"/>
    <p:sldId id="278" r:id="rId4"/>
    <p:sldId id="305" r:id="rId5"/>
    <p:sldId id="287" r:id="rId6"/>
    <p:sldId id="263" r:id="rId7"/>
    <p:sldId id="279" r:id="rId8"/>
    <p:sldId id="266" r:id="rId9"/>
    <p:sldId id="302" r:id="rId10"/>
    <p:sldId id="267" r:id="rId11"/>
    <p:sldId id="282" r:id="rId12"/>
    <p:sldId id="290" r:id="rId13"/>
    <p:sldId id="274" r:id="rId14"/>
    <p:sldId id="275" r:id="rId15"/>
    <p:sldId id="294" r:id="rId16"/>
    <p:sldId id="297" r:id="rId17"/>
    <p:sldId id="296" r:id="rId18"/>
  </p:sldIdLst>
  <p:sldSz cx="9144000" cy="6858000" type="screen4x3"/>
  <p:notesSz cx="9866313" cy="6735763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62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11111111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11112222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3333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44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44555555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6677777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16420086605869"/>
          <c:y val="0.124864606012782"/>
          <c:w val="0.33533063912325795"/>
          <c:h val="0.669260288959933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EF-43BB-812B-15E751D2B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16420086605869"/>
          <c:y val="0.124864606012782"/>
          <c:w val="0.33533063912325795"/>
          <c:h val="0.669260288959933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EF-43BB-812B-15E751D2B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928999999999998E-2"/>
          <c:y val="0.150952"/>
          <c:w val="0.90278400000000003"/>
          <c:h val="0.84244399999999997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4075000000000001E-2"/>
                  <c:y val="0.10640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523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59999999999995E-2"/>
          <c:y val="3.5860000000000003E-2"/>
          <c:w val="0.54747000000000001"/>
          <c:h val="0.958749999999999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проверок: 881</c:v>
                </c:pt>
              </c:strCache>
            </c:strRef>
          </c:tx>
          <c:explosion val="27"/>
          <c:dPt>
            <c:idx val="0"/>
            <c:bubble3D val="0"/>
            <c:explosion val="3"/>
          </c:dPt>
          <c:dPt>
            <c:idx val="1"/>
            <c:bubble3D val="0"/>
            <c:explosion val="18"/>
          </c:dPt>
          <c:dPt>
            <c:idx val="2"/>
            <c:bubble3D val="0"/>
            <c:explosion val="11"/>
          </c:dPt>
          <c:dLbls>
            <c:dLbl>
              <c:idx val="0"/>
              <c:layout>
                <c:manualLayout>
                  <c:x val="-8.3528251126968295E-2"/>
                  <c:y val="0.12285047617613057"/>
                </c:manualLayout>
              </c:layout>
              <c:tx>
                <c:rich>
                  <a:bodyPr/>
                  <a:lstStyle/>
                  <a:p>
                    <a:r>
                      <a:rPr lang="en-US" sz="3000" b="1" dirty="0" smtClean="0">
                        <a:latin typeface="Times New Roman"/>
                        <a:cs typeface="Times New Roman"/>
                      </a:rPr>
                      <a:t>20</a:t>
                    </a:r>
                    <a:endParaRPr lang="ru-RU" sz="2800" b="1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5.551330298886116E-2"/>
                  <c:y val="-0.31901658990860582"/>
                </c:manualLayout>
              </c:layout>
              <c:tx>
                <c:rich>
                  <a:bodyPr/>
                  <a:lstStyle/>
                  <a:p>
                    <a:r>
                      <a:rPr lang="en-US" sz="3000" b="1" dirty="0" smtClean="0">
                        <a:latin typeface="Times New Roman"/>
                        <a:cs typeface="Times New Roman"/>
                      </a:rPr>
                      <a:t>83</a:t>
                    </a:r>
                    <a:endParaRPr lang="ru-RU" sz="28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8.7965610084847004E-2"/>
                  <c:y val="0.1396282003969076"/>
                </c:manualLayout>
              </c:layout>
              <c:tx>
                <c:rich>
                  <a:bodyPr/>
                  <a:lstStyle/>
                  <a:p>
                    <a:r>
                      <a:rPr lang="en-US" sz="3000" b="1" dirty="0" smtClean="0">
                        <a:latin typeface="Times New Roman"/>
                        <a:cs typeface="Times New Roman"/>
                      </a:rPr>
                      <a:t>38</a:t>
                    </a:r>
                    <a:endParaRPr lang="ru-RU" sz="28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3000">
                    <a:latin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в режиме постоянного государственного надзора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</c:v>
                </c:pt>
                <c:pt idx="1">
                  <c:v>79</c:v>
                </c:pt>
                <c:pt idx="2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156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в режиме постоянного государственного надзора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eparator> </c:separator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>
                <a:latin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656995415480932"/>
          <c:y val="0.11038992216243083"/>
          <c:w val="0.35972999999999999"/>
          <c:h val="0.84694999999999998"/>
        </c:manualLayout>
      </c:layout>
      <c:overlay val="1"/>
      <c:txPr>
        <a:bodyPr/>
        <a:lstStyle/>
        <a:p>
          <a:pPr>
            <a:defRPr>
              <a:latin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64801534057073"/>
          <c:y val="4.799468028436165E-2"/>
          <c:w val="0.40761895171000606"/>
          <c:h val="0.850935378579935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8E7-4BE7-A3F4-FE76FD35D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54791170976045E-3"/>
          <c:y val="0.16060478340207718"/>
          <c:w val="0.56784400000000002"/>
          <c:h val="0.826632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7"/>
          <c:dPt>
            <c:idx val="0"/>
            <c:bubble3D val="0"/>
            <c:explosion val="3"/>
          </c:dPt>
          <c:dPt>
            <c:idx val="1"/>
            <c:bubble3D val="0"/>
            <c:explosion val="18"/>
          </c:dPt>
          <c:dLbls>
            <c:dLbl>
              <c:idx val="0"/>
              <c:layout>
                <c:manualLayout>
                  <c:x val="-5.8560659357453214E-2"/>
                  <c:y val="-0.26686904074524337"/>
                </c:manualLayout>
              </c:layout>
              <c:tx>
                <c:rich>
                  <a:bodyPr/>
                  <a:lstStyle/>
                  <a:p>
                    <a:endParaRPr lang="ru-RU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2400" b="1" dirty="0" smtClean="0">
                        <a:latin typeface="Times New Roman" pitchFamily="18" charset="0"/>
                        <a:cs typeface="Times New Roman" pitchFamily="18" charset="0"/>
                      </a:rPr>
                      <a:t>58</a:t>
                    </a:r>
                    <a:endParaRPr lang="ru-RU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56306589973501E-2"/>
                  <c:y val="0.19680270070319308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/>
                      <a:t> </a:t>
                    </a:r>
                    <a:r>
                      <a:rPr lang="en-US" sz="2400" b="1" dirty="0" smtClean="0"/>
                      <a:t>23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589999999999999E-3"/>
                  <c:y val="1.0939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Общее количество проведенных в 3 квартале 2025 года плановых проверок и проверок в рамках ПГН</c:v>
                </c:pt>
                <c:pt idx="1">
                  <c:v>Количество проверок, при проведении которых выявлены нарушения</c:v>
                </c:pt>
                <c:pt idx="2">
                  <c:v>щщщщщщщщщщщщщщщщщщщщщ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54739241482465173"/>
          <c:y val="0.15825194111011764"/>
          <c:w val="0.421933"/>
          <c:h val="0.83916900000000005"/>
        </c:manualLayout>
      </c:layout>
      <c:overlay val="0"/>
      <c:txPr>
        <a:bodyPr/>
        <a:lstStyle/>
        <a:p>
          <a:pPr>
            <a:defRPr>
              <a:latin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00181108205043E-2"/>
          <c:y val="4.1136729154618634E-2"/>
          <c:w val="0.9180586534670574"/>
          <c:h val="0.885868819623552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EF-43BB-812B-15E751D2B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 предоставлении государственных услуг </a:t>
            </a:r>
            <a:r>
              <a:rPr lang="ru-RU" sz="3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3 квартале 2025 года</a:t>
            </a:r>
            <a:endParaRPr lang="ru-RU" sz="3000" dirty="0">
              <a:solidFill>
                <a:schemeClr val="tx1"/>
              </a:solidFill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9.9887440038279138E-2"/>
          <c:y val="2.341879960126118E-2"/>
        </c:manualLayout>
      </c:layout>
      <c:overlay val="0"/>
    </c:title>
    <c:autoTitleDeleted val="0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377"/>
          <c:w val="0.53169"/>
          <c:h val="0.775059999999999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9"/>
          </c:dPt>
          <c:dPt>
            <c:idx val="1"/>
            <c:bubble3D val="0"/>
          </c:dPt>
          <c:dPt>
            <c:idx val="2"/>
            <c:bubble3D val="0"/>
            <c:explosion val="4"/>
          </c:dPt>
          <c:dPt>
            <c:idx val="4"/>
            <c:bubble3D val="0"/>
            <c:explosion val="7"/>
          </c:dPt>
          <c:dLbls>
            <c:dLbl>
              <c:idx val="0"/>
              <c:layout>
                <c:manualLayout>
                  <c:x val="-0.10712587773228906"/>
                  <c:y val="4.5635901111149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158319746937176E-2"/>
                  <c:y val="-0.14688429468503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347459900513638E-2"/>
                  <c:y val="-0.14440354642038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435386968666062"/>
                  <c:y val="-0.137076010094345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631499708198129E-2"/>
                  <c:y val="0.1255450682464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4000000000000003E-3"/>
                  <c:y val="5.911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780000000000001E-2"/>
                  <c:y val="9.009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5"/>
                <c:pt idx="0">
                  <c:v>выдано лицензий-125</c:v>
                </c:pt>
                <c:pt idx="1">
                  <c:v>переоформлено ранее выданных лицензий - 22</c:v>
                </c:pt>
                <c:pt idx="2">
                  <c:v>внесено изменений в условия действия ранее выданных лицензий - 16</c:v>
                </c:pt>
                <c:pt idx="3">
                  <c:v>выдано разрешений на право ведения работ в ОИАЭ работникам ОИАЭ - 223</c:v>
                </c:pt>
                <c:pt idx="4">
                  <c:v>отказов на этапе предпроверки документов, представленных на лицензирование - 58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125</c:v>
                </c:pt>
                <c:pt idx="1">
                  <c:v>22</c:v>
                </c:pt>
                <c:pt idx="2">
                  <c:v>16</c:v>
                </c:pt>
                <c:pt idx="3">
                  <c:v>223</c:v>
                </c:pt>
                <c:pt idx="4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2284770133506187"/>
          <c:y val="0.21508284387669957"/>
          <c:w val="0.46517999999999998"/>
          <c:h val="0.75655472609039032"/>
        </c:manualLayout>
      </c:layout>
      <c:overlay val="0"/>
      <c:txPr>
        <a:bodyPr/>
        <a:lstStyle/>
        <a:p>
          <a:pPr>
            <a:defRPr sz="1600"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3EE37-3008-4E83-8319-B27B9C5995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061987D-9C25-4777-B086-5D5307E00A15}">
      <dgm:prSet phldrT="[Текст]" custT="1"/>
      <dgm:spPr bwMode="auto"/>
      <dgm:t>
        <a:bodyPr/>
        <a:lstStyle/>
        <a:p>
          <a:pPr>
            <a:defRPr/>
          </a:pPr>
          <a:r>
            <a:rPr lang="ru-RU" sz="3200" b="1" dirty="0">
              <a:solidFill>
                <a:schemeClr val="tx1"/>
              </a:solidFill>
              <a:latin typeface="Times New Roman"/>
              <a:cs typeface="Times New Roman"/>
            </a:rPr>
            <a:t>Выдача лицензии</a:t>
          </a:r>
        </a:p>
      </dgm:t>
    </dgm:pt>
    <dgm:pt modelId="{BF58738B-6A5E-447D-9431-35959154BC64}" type="parTrans" cxnId="{2E9CCFAE-F60A-4887-82D8-6EF075CF08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99628A2-5830-4957-A20E-9A9499E58171}" type="sibTrans" cxnId="{2E9CCFAE-F60A-4887-82D8-6EF075CF08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B72C5BD-2F40-4EC7-8E1F-E3FFA4374FDB}">
      <dgm:prSet phldrT="[Текст]" custT="1"/>
      <dgm:spPr bwMode="auto"/>
      <dgm:t>
        <a:bodyPr/>
        <a:lstStyle/>
        <a:p>
          <a:pPr>
            <a:defRPr/>
          </a:pPr>
          <a:r>
            <a:rPr lang="en-US" sz="3600" b="1" dirty="0" smtClean="0">
              <a:latin typeface="Times New Roman"/>
              <a:cs typeface="Times New Roman"/>
            </a:rPr>
            <a:t>3</a:t>
          </a:r>
          <a:r>
            <a:rPr lang="ru-RU" sz="3600" b="1" dirty="0" smtClean="0">
              <a:latin typeface="Times New Roman"/>
              <a:cs typeface="Times New Roman"/>
            </a:rPr>
            <a:t> </a:t>
          </a:r>
          <a:r>
            <a:rPr lang="en-US" sz="3600" b="1" dirty="0" smtClean="0">
              <a:latin typeface="Times New Roman"/>
              <a:cs typeface="Times New Roman"/>
            </a:rPr>
            <a:t>055</a:t>
          </a:r>
          <a:r>
            <a:rPr lang="ru-RU" sz="3600" b="1" dirty="0" smtClean="0">
              <a:latin typeface="Times New Roman"/>
              <a:cs typeface="Times New Roman"/>
            </a:rPr>
            <a:t> </a:t>
          </a:r>
          <a:r>
            <a:rPr lang="en-US" sz="3600" b="1" dirty="0" smtClean="0">
              <a:latin typeface="Times New Roman"/>
              <a:cs typeface="Times New Roman"/>
            </a:rPr>
            <a:t>2</a:t>
          </a:r>
          <a:r>
            <a:rPr lang="ru-RU" sz="3600" b="1" dirty="0" smtClean="0">
              <a:latin typeface="Times New Roman"/>
              <a:cs typeface="Times New Roman"/>
            </a:rPr>
            <a:t>00 руб</a:t>
          </a:r>
          <a:r>
            <a:rPr lang="ru-RU" sz="3600" b="1" dirty="0">
              <a:latin typeface="Times New Roman"/>
              <a:cs typeface="Times New Roman"/>
            </a:rPr>
            <a:t>.</a:t>
          </a:r>
        </a:p>
      </dgm:t>
    </dgm:pt>
    <dgm:pt modelId="{7C046790-08A2-42AE-BE0D-45F2FA7ED645}" type="parTrans" cxnId="{62B9701A-EFA2-4A7D-9FCD-3EE3DEE8CF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9B11428-B48C-4D2B-8A2A-16A94EFEC3E7}" type="sibTrans" cxnId="{62B9701A-EFA2-4A7D-9FCD-3EE3DEE8CF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61F7789-DAA6-4F3F-9538-47CCA5E17E34}">
      <dgm:prSet phldrT="[Текст]" custT="1"/>
      <dgm:spPr bwMode="auto"/>
      <dgm:t>
        <a:bodyPr/>
        <a:lstStyle/>
        <a:p>
          <a:pPr>
            <a:defRPr/>
          </a:pPr>
          <a:r>
            <a:rPr lang="ru-RU" sz="3200" b="1" dirty="0">
              <a:solidFill>
                <a:schemeClr val="tx1"/>
              </a:solidFill>
              <a:latin typeface="Times New Roman"/>
              <a:cs typeface="Times New Roman"/>
            </a:rPr>
            <a:t>Переоформление лицензии</a:t>
          </a:r>
        </a:p>
      </dgm:t>
    </dgm:pt>
    <dgm:pt modelId="{5B8B6CE7-E7CE-4AD2-A514-13B0DC7CC87E}" type="parTrans" cxnId="{90CB0239-65FB-46C2-9377-44F87CEB86A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2FE98AA-403C-4CCB-AE51-0F0B5851C322}" type="sibTrans" cxnId="{90CB0239-65FB-46C2-9377-44F87CEB86A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D6DCC2D-F98F-4A5B-A613-DEDFE62AD4E2}">
      <dgm:prSet phldrT="[Текст]" custT="1"/>
      <dgm:spPr bwMode="auto"/>
      <dgm:t>
        <a:bodyPr/>
        <a:lstStyle/>
        <a:p>
          <a:pPr>
            <a:defRPr/>
          </a:pPr>
          <a:r>
            <a:rPr lang="en-US" sz="3600" b="1" dirty="0" smtClean="0">
              <a:latin typeface="Times New Roman"/>
              <a:cs typeface="Times New Roman"/>
            </a:rPr>
            <a:t>22</a:t>
          </a:r>
          <a:r>
            <a:rPr lang="ru-RU" sz="3600" b="1" dirty="0" smtClean="0">
              <a:latin typeface="Times New Roman"/>
              <a:cs typeface="Times New Roman"/>
            </a:rPr>
            <a:t> </a:t>
          </a:r>
          <a:r>
            <a:rPr lang="en-US" sz="3600" b="1" dirty="0" smtClean="0">
              <a:latin typeface="Times New Roman"/>
              <a:cs typeface="Times New Roman"/>
            </a:rPr>
            <a:t>4</a:t>
          </a:r>
          <a:r>
            <a:rPr lang="ru-RU" sz="3600" b="1" dirty="0" smtClean="0">
              <a:latin typeface="Times New Roman"/>
              <a:cs typeface="Times New Roman"/>
            </a:rPr>
            <a:t>00руб</a:t>
          </a:r>
          <a:r>
            <a:rPr lang="ru-RU" sz="3600" b="1" dirty="0">
              <a:latin typeface="Times New Roman"/>
              <a:cs typeface="Times New Roman"/>
            </a:rPr>
            <a:t>.</a:t>
          </a:r>
        </a:p>
      </dgm:t>
    </dgm:pt>
    <dgm:pt modelId="{B8953C15-8E1D-4D32-92A0-0D49C758FC26}" type="parTrans" cxnId="{50190E36-517B-48FB-AD3B-21751D46087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1EC9B8F-F5B5-4672-BAF4-AF0DEA0FA42F}" type="sibTrans" cxnId="{50190E36-517B-48FB-AD3B-21751D46087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B233CD6-B683-417E-B3F5-48B3DAE91BEF}" type="pres">
      <dgm:prSet presAssocID="{E8A3EE37-3008-4E83-8319-B27B9C5995D4}" presName="linear" presStyleCnt="0">
        <dgm:presLayoutVars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563C00A-01B2-4C99-804B-94EFB953FEB0}" type="pres">
      <dgm:prSet presAssocID="{2061987D-9C25-4777-B086-5D5307E00A15}" presName="parentText" presStyleLbl="node1" presStyleIdx="0" presStyleCnt="2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8D868431-0FA6-470C-90F4-4938B14BC2D7}" type="pres">
      <dgm:prSet presAssocID="{2061987D-9C25-4777-B086-5D5307E00A15}" presName="childText" presStyleLbl="revTx" presStyleIdx="0" presStyleCnt="2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CF6C8C6A-E11B-488C-82A6-DB5E9BB73F48}" type="pres">
      <dgm:prSet presAssocID="{B61F7789-DAA6-4F3F-9538-47CCA5E17E34}" presName="parentText" presStyleLbl="node1" presStyleIdx="1" presStyleCnt="2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470AAC2D-4BCD-4416-A373-9194A887CC30}" type="pres">
      <dgm:prSet presAssocID="{B61F7789-DAA6-4F3F-9538-47CCA5E17E34}" presName="childText" presStyleLbl="revTx" presStyleIdx="1" presStyleCnt="2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50190E36-517B-48FB-AD3B-21751D46087A}" srcId="{B61F7789-DAA6-4F3F-9538-47CCA5E17E34}" destId="{DD6DCC2D-F98F-4A5B-A613-DEDFE62AD4E2}" srcOrd="0" destOrd="0" parTransId="{B8953C15-8E1D-4D32-92A0-0D49C758FC26}" sibTransId="{A1EC9B8F-F5B5-4672-BAF4-AF0DEA0FA42F}"/>
    <dgm:cxn modelId="{99422134-CDDD-43F9-9D18-AB2ECC9FEBA5}" type="presOf" srcId="{7B72C5BD-2F40-4EC7-8E1F-E3FFA4374FDB}" destId="{8D868431-0FA6-470C-90F4-4938B14BC2D7}" srcOrd="0" destOrd="0" presId="urn:microsoft.com/office/officeart/2005/8/layout/vList2"/>
    <dgm:cxn modelId="{2E9CCFAE-F60A-4887-82D8-6EF075CF08B3}" srcId="{E8A3EE37-3008-4E83-8319-B27B9C5995D4}" destId="{2061987D-9C25-4777-B086-5D5307E00A15}" srcOrd="0" destOrd="0" parTransId="{BF58738B-6A5E-447D-9431-35959154BC64}" sibTransId="{B99628A2-5830-4957-A20E-9A9499E58171}"/>
    <dgm:cxn modelId="{62B9701A-EFA2-4A7D-9FCD-3EE3DEE8CF43}" srcId="{2061987D-9C25-4777-B086-5D5307E00A15}" destId="{7B72C5BD-2F40-4EC7-8E1F-E3FFA4374FDB}" srcOrd="0" destOrd="0" parTransId="{7C046790-08A2-42AE-BE0D-45F2FA7ED645}" sibTransId="{C9B11428-B48C-4D2B-8A2A-16A94EFEC3E7}"/>
    <dgm:cxn modelId="{8E9C5AE2-AD95-4AAF-8128-37B4C8064F0F}" type="presOf" srcId="{2061987D-9C25-4777-B086-5D5307E00A15}" destId="{E563C00A-01B2-4C99-804B-94EFB953FEB0}" srcOrd="0" destOrd="0" presId="urn:microsoft.com/office/officeart/2005/8/layout/vList2"/>
    <dgm:cxn modelId="{1021DA53-A2E4-4C6F-98C9-6D1EDC05D41C}" type="presOf" srcId="{E8A3EE37-3008-4E83-8319-B27B9C5995D4}" destId="{8B233CD6-B683-417E-B3F5-48B3DAE91BEF}" srcOrd="0" destOrd="0" presId="urn:microsoft.com/office/officeart/2005/8/layout/vList2"/>
    <dgm:cxn modelId="{CFD8CEF6-1BE6-4B0E-AB73-9BD0A59F356D}" type="presOf" srcId="{DD6DCC2D-F98F-4A5B-A613-DEDFE62AD4E2}" destId="{470AAC2D-4BCD-4416-A373-9194A887CC30}" srcOrd="0" destOrd="0" presId="urn:microsoft.com/office/officeart/2005/8/layout/vList2"/>
    <dgm:cxn modelId="{90CB0239-65FB-46C2-9377-44F87CEB86AA}" srcId="{E8A3EE37-3008-4E83-8319-B27B9C5995D4}" destId="{B61F7789-DAA6-4F3F-9538-47CCA5E17E34}" srcOrd="1" destOrd="0" parTransId="{5B8B6CE7-E7CE-4AD2-A514-13B0DC7CC87E}" sibTransId="{92FE98AA-403C-4CCB-AE51-0F0B5851C322}"/>
    <dgm:cxn modelId="{C7689703-A64F-42F6-8900-F9EB4A7EE863}" type="presOf" srcId="{B61F7789-DAA6-4F3F-9538-47CCA5E17E34}" destId="{CF6C8C6A-E11B-488C-82A6-DB5E9BB73F48}" srcOrd="0" destOrd="0" presId="urn:microsoft.com/office/officeart/2005/8/layout/vList2"/>
    <dgm:cxn modelId="{3C8E0EC4-FA2B-4111-9354-615C1813BD9E}" type="presParOf" srcId="{8B233CD6-B683-417E-B3F5-48B3DAE91BEF}" destId="{E563C00A-01B2-4C99-804B-94EFB953FEB0}" srcOrd="0" destOrd="0" presId="urn:microsoft.com/office/officeart/2005/8/layout/vList2"/>
    <dgm:cxn modelId="{50923DC9-83EF-428C-A178-812D39B9CC9C}" type="presParOf" srcId="{8B233CD6-B683-417E-B3F5-48B3DAE91BEF}" destId="{8D868431-0FA6-470C-90F4-4938B14BC2D7}" srcOrd="1" destOrd="0" presId="urn:microsoft.com/office/officeart/2005/8/layout/vList2"/>
    <dgm:cxn modelId="{D0719F22-5E65-4508-880C-56C24FE7A293}" type="presParOf" srcId="{8B233CD6-B683-417E-B3F5-48B3DAE91BEF}" destId="{CF6C8C6A-E11B-488C-82A6-DB5E9BB73F48}" srcOrd="2" destOrd="0" presId="urn:microsoft.com/office/officeart/2005/8/layout/vList2"/>
    <dgm:cxn modelId="{F9941935-1BF4-4CB2-AB2B-0B9E88DF0D91}" type="presParOf" srcId="{8B233CD6-B683-417E-B3F5-48B3DAE91BEF}" destId="{470AAC2D-4BCD-4416-A373-9194A887CC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3C00A-01B2-4C99-804B-94EFB953FEB0}">
      <dsp:nvSpPr>
        <dsp:cNvPr id="0" name=""/>
        <dsp:cNvSpPr/>
      </dsp:nvSpPr>
      <dsp:spPr bwMode="auto">
        <a:xfrm>
          <a:off x="0" y="21039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3200" b="1" kern="1200" dirty="0">
              <a:solidFill>
                <a:schemeClr val="tx1"/>
              </a:solidFill>
              <a:latin typeface="Times New Roman"/>
              <a:cs typeface="Times New Roman"/>
            </a:rPr>
            <a:t>Выдача лицензии</a:t>
          </a:r>
        </a:p>
      </dsp:txBody>
      <dsp:txXfrm>
        <a:off x="52089" y="73128"/>
        <a:ext cx="5991822" cy="962862"/>
      </dsp:txXfrm>
    </dsp:sp>
    <dsp:sp modelId="{8D868431-0FA6-470C-90F4-4938B14BC2D7}">
      <dsp:nvSpPr>
        <dsp:cNvPr id="0" name=""/>
        <dsp:cNvSpPr/>
      </dsp:nvSpPr>
      <dsp:spPr bwMode="auto">
        <a:xfrm>
          <a:off x="0" y="108808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defRPr/>
          </a:pPr>
          <a:r>
            <a:rPr lang="en-US" sz="3600" b="1" kern="1200" dirty="0" smtClean="0">
              <a:latin typeface="Times New Roman"/>
              <a:cs typeface="Times New Roman"/>
            </a:rPr>
            <a:t>3</a:t>
          </a:r>
          <a:r>
            <a:rPr lang="ru-RU" sz="3600" b="1" kern="1200" dirty="0" smtClean="0">
              <a:latin typeface="Times New Roman"/>
              <a:cs typeface="Times New Roman"/>
            </a:rPr>
            <a:t> </a:t>
          </a:r>
          <a:r>
            <a:rPr lang="en-US" sz="3600" b="1" kern="1200" dirty="0" smtClean="0">
              <a:latin typeface="Times New Roman"/>
              <a:cs typeface="Times New Roman"/>
            </a:rPr>
            <a:t>055</a:t>
          </a:r>
          <a:r>
            <a:rPr lang="ru-RU" sz="3600" b="1" kern="1200" dirty="0" smtClean="0">
              <a:latin typeface="Times New Roman"/>
              <a:cs typeface="Times New Roman"/>
            </a:rPr>
            <a:t> </a:t>
          </a:r>
          <a:r>
            <a:rPr lang="en-US" sz="3600" b="1" kern="1200" dirty="0" smtClean="0">
              <a:latin typeface="Times New Roman"/>
              <a:cs typeface="Times New Roman"/>
            </a:rPr>
            <a:t>2</a:t>
          </a:r>
          <a:r>
            <a:rPr lang="ru-RU" sz="3600" b="1" kern="1200" dirty="0" smtClean="0">
              <a:latin typeface="Times New Roman"/>
              <a:cs typeface="Times New Roman"/>
            </a:rPr>
            <a:t>00 руб</a:t>
          </a:r>
          <a:r>
            <a:rPr lang="ru-RU" sz="3600" b="1" kern="1200" dirty="0">
              <a:latin typeface="Times New Roman"/>
              <a:cs typeface="Times New Roman"/>
            </a:rPr>
            <a:t>.</a:t>
          </a:r>
        </a:p>
      </dsp:txBody>
      <dsp:txXfrm>
        <a:off x="0" y="1088080"/>
        <a:ext cx="6096000" cy="943920"/>
      </dsp:txXfrm>
    </dsp:sp>
    <dsp:sp modelId="{CF6C8C6A-E11B-488C-82A6-DB5E9BB73F48}">
      <dsp:nvSpPr>
        <dsp:cNvPr id="0" name=""/>
        <dsp:cNvSpPr/>
      </dsp:nvSpPr>
      <dsp:spPr bwMode="auto">
        <a:xfrm>
          <a:off x="0" y="2032000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3200" b="1" kern="1200" dirty="0">
              <a:solidFill>
                <a:schemeClr val="tx1"/>
              </a:solidFill>
              <a:latin typeface="Times New Roman"/>
              <a:cs typeface="Times New Roman"/>
            </a:rPr>
            <a:t>Переоформление лицензии</a:t>
          </a:r>
        </a:p>
      </dsp:txBody>
      <dsp:txXfrm>
        <a:off x="52089" y="2084089"/>
        <a:ext cx="5991822" cy="962862"/>
      </dsp:txXfrm>
    </dsp:sp>
    <dsp:sp modelId="{470AAC2D-4BCD-4416-A373-9194A887CC30}">
      <dsp:nvSpPr>
        <dsp:cNvPr id="0" name=""/>
        <dsp:cNvSpPr/>
      </dsp:nvSpPr>
      <dsp:spPr bwMode="auto">
        <a:xfrm>
          <a:off x="0" y="309904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defRPr/>
          </a:pPr>
          <a:r>
            <a:rPr lang="en-US" sz="3600" b="1" kern="1200" dirty="0" smtClean="0">
              <a:latin typeface="Times New Roman"/>
              <a:cs typeface="Times New Roman"/>
            </a:rPr>
            <a:t>22</a:t>
          </a:r>
          <a:r>
            <a:rPr lang="ru-RU" sz="3600" b="1" kern="1200" dirty="0" smtClean="0">
              <a:latin typeface="Times New Roman"/>
              <a:cs typeface="Times New Roman"/>
            </a:rPr>
            <a:t> </a:t>
          </a:r>
          <a:r>
            <a:rPr lang="en-US" sz="3600" b="1" kern="1200" dirty="0" smtClean="0">
              <a:latin typeface="Times New Roman"/>
              <a:cs typeface="Times New Roman"/>
            </a:rPr>
            <a:t>4</a:t>
          </a:r>
          <a:r>
            <a:rPr lang="ru-RU" sz="3600" b="1" kern="1200" dirty="0" smtClean="0">
              <a:latin typeface="Times New Roman"/>
              <a:cs typeface="Times New Roman"/>
            </a:rPr>
            <a:t>00руб</a:t>
          </a:r>
          <a:r>
            <a:rPr lang="ru-RU" sz="3600" b="1" kern="1200" dirty="0">
              <a:latin typeface="Times New Roman"/>
              <a:cs typeface="Times New Roman"/>
            </a:rPr>
            <a:t>.</a:t>
          </a:r>
        </a:p>
      </dsp:txBody>
      <dsp:txXfrm>
        <a:off x="0" y="3099040"/>
        <a:ext cx="6096000" cy="94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0.43198</cdr:x>
      <cdr:y>0.33804</cdr:y>
    </cdr:from>
    <cdr:to>
      <cdr:x>0.56566</cdr:x>
      <cdr:y>0.58003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46442" y="1547335"/>
          <a:ext cx="1221243" cy="11076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0.01988</cdr:x>
      <cdr:y>0.01949</cdr:y>
    </cdr:from>
    <cdr:to>
      <cdr:x>0.27976</cdr:x>
      <cdr:y>0.94689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601" y="90799"/>
          <a:ext cx="2374176" cy="4320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0.01177</cdr:x>
      <cdr:y>0.02008</cdr:y>
    </cdr:from>
    <cdr:to>
      <cdr:x>0.44252</cdr:x>
      <cdr:y>0.26252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7505" y="91901"/>
          <a:ext cx="3935177" cy="1109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Лицензирование деятельности в области использования атомной энергии </a:t>
          </a:r>
        </a:p>
        <a:p xmlns:a="http://schemas.openxmlformats.org/drawingml/2006/main">
          <a:pPr algn="just"/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Выдача разрешений работникам ОИАЭ</a:t>
          </a:r>
        </a:p>
        <a:p xmlns:a="http://schemas.openxmlformats.org/drawingml/2006/main">
          <a:pPr algn="r"/>
          <a:endParaRPr lang="ru-RU" sz="20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0.26419</cdr:y>
    </cdr:from>
    <cdr:to>
      <cdr:x>0.31575</cdr:x>
      <cdr:y>0.39949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-26988" y="1209298"/>
          <a:ext cx="2884578" cy="619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</a:t>
          </a:r>
        </a:p>
        <a:p xmlns:a="http://schemas.openxmlformats.org/drawingml/2006/main">
          <a:pPr algn="l"/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проверок (инспекций)</a:t>
          </a:r>
        </a:p>
      </cdr:txBody>
    </cdr:sp>
  </cdr:relSizeAnchor>
  <cdr:relSizeAnchor xmlns:cdr="http://schemas.openxmlformats.org/drawingml/2006/chartDrawing">
    <cdr:from>
      <cdr:x>0.02215</cdr:x>
      <cdr:y>0.39004</cdr:y>
    </cdr:from>
    <cdr:to>
      <cdr:x>0.36943</cdr:x>
      <cdr:y>0.56308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02321" y="1785362"/>
          <a:ext cx="3172625" cy="792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федерального </a:t>
          </a:r>
        </a:p>
        <a:p xmlns:a="http://schemas.openxmlformats.org/drawingml/2006/main">
          <a:pPr algn="just"/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государственного строительного </a:t>
          </a:r>
        </a:p>
        <a:p xmlns:a="http://schemas.openxmlformats.org/drawingml/2006/main">
          <a:pPr algn="just"/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надзора</a:t>
          </a:r>
        </a:p>
        <a:p xmlns:a="http://schemas.openxmlformats.org/drawingml/2006/main">
          <a:pPr algn="just"/>
          <a:endParaRPr lang="ru-RU" sz="15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r>
            <a:rPr lang="ru-RU" sz="1500" b="1" dirty="0" smtClean="0">
              <a:latin typeface="Times New Roman"/>
              <a:ea typeface="Calibri"/>
            </a:rPr>
            <a:t>Участие </a:t>
          </a:r>
          <a:r>
            <a:rPr lang="ru-RU" sz="1500" b="1" dirty="0">
              <a:latin typeface="Times New Roman"/>
              <a:ea typeface="Calibri"/>
            </a:rPr>
            <a:t>в организации и обеспечении функционирования системы контроля за </a:t>
          </a:r>
          <a:r>
            <a:rPr lang="ru-RU" sz="1500" b="1" dirty="0" smtClean="0">
              <a:latin typeface="Times New Roman"/>
              <a:ea typeface="Calibri"/>
            </a:rPr>
            <a:t>ОИАЭ при </a:t>
          </a:r>
          <a:r>
            <a:rPr lang="ru-RU" sz="1500" b="1" dirty="0">
              <a:latin typeface="Times New Roman"/>
              <a:ea typeface="Calibri"/>
            </a:rPr>
            <a:t>возникновении на них аварий, </a:t>
          </a:r>
          <a:r>
            <a:rPr lang="ru-RU" sz="1500" b="1" dirty="0" smtClean="0">
              <a:latin typeface="Times New Roman"/>
              <a:ea typeface="Calibri"/>
            </a:rPr>
            <a:t>ведение учета </a:t>
          </a:r>
          <a:r>
            <a:rPr lang="ru-RU" sz="1500" b="1" dirty="0">
              <a:latin typeface="Times New Roman"/>
              <a:ea typeface="Calibri"/>
            </a:rPr>
            <a:t>нарушений в работе </a:t>
          </a:r>
          <a:r>
            <a:rPr lang="ru-RU" sz="1500" b="1" dirty="0" smtClean="0">
              <a:latin typeface="Times New Roman"/>
              <a:ea typeface="Calibri"/>
            </a:rPr>
            <a:t>ОИАЭ</a:t>
          </a:r>
          <a:endParaRPr lang="ru-RU" sz="1500" b="1" i="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0.67339</cdr:x>
      <cdr:y>0.37163</cdr:y>
    </cdr:from>
    <cdr:to>
      <cdr:x>0.98376</cdr:x>
      <cdr:y>0.57603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6151850" y="1701079"/>
          <a:ext cx="2835447" cy="935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и предоставление </a:t>
          </a:r>
        </a:p>
        <a:p xmlns:a="http://schemas.openxmlformats.org/drawingml/2006/main">
          <a:pPr algn="r"/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информационных и </a:t>
          </a:r>
        </a:p>
        <a:p xmlns:a="http://schemas.openxmlformats.org/drawingml/2006/main">
          <a:pPr algn="r"/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отчетных материалов  </a:t>
          </a:r>
        </a:p>
      </cdr:txBody>
    </cdr:sp>
  </cdr:relSizeAnchor>
  <cdr:relSizeAnchor xmlns:cdr="http://schemas.openxmlformats.org/drawingml/2006/chartDrawing">
    <cdr:from>
      <cdr:x>0.02168</cdr:x>
      <cdr:y>0.72599</cdr:y>
    </cdr:from>
    <cdr:to>
      <cdr:x>0.49258</cdr:x>
      <cdr:y>0.95853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198046" y="3323147"/>
          <a:ext cx="4301947" cy="106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4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0.62657</cdr:x>
      <cdr:y>0.57881</cdr:y>
    </cdr:from>
    <cdr:to>
      <cdr:x>0.98081</cdr:x>
      <cdr:y>0.72161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724118" y="2649457"/>
          <a:ext cx="3236190" cy="653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источников 4, 5 категории потенциальной радиационной опасности</a:t>
          </a:r>
        </a:p>
      </cdr:txBody>
    </cdr:sp>
  </cdr:relSizeAnchor>
  <cdr:relSizeAnchor xmlns:cdr="http://schemas.openxmlformats.org/drawingml/2006/chartDrawing">
    <cdr:from>
      <cdr:x>0.54674</cdr:x>
      <cdr:y>0.78332</cdr:y>
    </cdr:from>
    <cdr:to>
      <cdr:x>0.98026</cdr:x>
      <cdr:y>0.96951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994814" y="3585562"/>
          <a:ext cx="3960483" cy="852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</a:t>
          </a:r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Выдача заключения о соответствии  </a:t>
          </a:r>
        </a:p>
        <a:p xmlns:a="http://schemas.openxmlformats.org/drawingml/2006/main">
          <a:pPr algn="r"/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построенного, реконструированного </a:t>
          </a:r>
        </a:p>
        <a:p xmlns:a="http://schemas.openxmlformats.org/drawingml/2006/main">
          <a:pPr algn="r"/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объекта использования атомной энергии</a:t>
          </a:r>
        </a:p>
      </cdr:txBody>
    </cdr:sp>
  </cdr:relSizeAnchor>
  <cdr:relSizeAnchor xmlns:cdr="http://schemas.openxmlformats.org/drawingml/2006/chartDrawing">
    <cdr:from>
      <cdr:x>0.59504</cdr:x>
      <cdr:y>0.15594</cdr:y>
    </cdr:from>
    <cdr:to>
      <cdr:x>0.98376</cdr:x>
      <cdr:y>0.33574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5436097" y="713809"/>
          <a:ext cx="3551200" cy="822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работ по </a:t>
          </a:r>
        </a:p>
        <a:p xmlns:a="http://schemas.openxmlformats.org/drawingml/2006/main">
          <a:pPr algn="just"/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технической защите информации </a:t>
          </a:r>
        </a:p>
        <a:p xmlns:a="http://schemas.openxmlformats.org/drawingml/2006/main">
          <a:pPr algn="just"/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</a:t>
          </a:r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ограниченного доступа</a:t>
          </a:r>
        </a:p>
      </cdr:txBody>
    </cdr:sp>
  </cdr:relSizeAnchor>
  <cdr:relSizeAnchor xmlns:cdr="http://schemas.openxmlformats.org/drawingml/2006/chartDrawing">
    <cdr:from>
      <cdr:x>0.5241</cdr:x>
      <cdr:y>0.03125</cdr:y>
    </cdr:from>
    <cdr:to>
      <cdr:x>0.96823</cdr:x>
      <cdr:y>0.12183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788025" y="143032"/>
          <a:ext cx="4057420" cy="414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приема граждан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0.43198</cdr:x>
      <cdr:y>0.33804</cdr:y>
    </cdr:from>
    <cdr:to>
      <cdr:x>0.56566</cdr:x>
      <cdr:y>0.58003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46442" y="1547335"/>
          <a:ext cx="1221243" cy="11076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0.01988</cdr:x>
      <cdr:y>0.01949</cdr:y>
    </cdr:from>
    <cdr:to>
      <cdr:x>0.27976</cdr:x>
      <cdr:y>0.94689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601" y="90799"/>
          <a:ext cx="2374176" cy="4320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0.01573</cdr:y>
    </cdr:from>
    <cdr:to>
      <cdr:x>0.42583</cdr:x>
      <cdr:y>0.30703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-40705" y="72008"/>
          <a:ext cx="3890230" cy="1333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20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0.01085</cdr:x>
      <cdr:y>2.18465E-7</cdr:y>
    </cdr:from>
    <cdr:to>
      <cdr:x>0.35766</cdr:x>
      <cdr:y>0.07866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9144" y="1"/>
          <a:ext cx="3168352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450215" algn="just">
            <a:spcAft>
              <a:spcPts val="0"/>
            </a:spcAft>
            <a:tabLst>
              <a:tab pos="540385" algn="l"/>
            </a:tabLst>
          </a:pPr>
          <a:endParaRPr lang="ru-RU" sz="15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 algn="l"/>
          <a:r>
            <a:rPr lang="ru-RU" sz="1500" b="1" dirty="0">
              <a:latin typeface="Times New Roman"/>
              <a:ea typeface="Calibri"/>
            </a:rPr>
            <a:t>Участие в рамках установленной компетенции в выполнении мероприятий </a:t>
          </a:r>
          <a:r>
            <a:rPr lang="ru-RU" sz="1500" b="1" dirty="0" err="1">
              <a:latin typeface="Times New Roman"/>
              <a:ea typeface="Calibri"/>
            </a:rPr>
            <a:t>Ростехнадзора</a:t>
          </a:r>
          <a:r>
            <a:rPr lang="ru-RU" sz="1500" b="1" dirty="0">
              <a:latin typeface="Times New Roman"/>
              <a:ea typeface="Calibri"/>
            </a:rPr>
            <a:t>, связанных с реализацией федеральных программ и планов, отдельных мероприятий, предусмотренных актами Президента Российской Федерации, Правительства Российской Федерации, федеральных органов исполнительной власти</a:t>
          </a:r>
        </a:p>
        <a:p xmlns:a="http://schemas.openxmlformats.org/drawingml/2006/main">
          <a:pPr indent="450215" algn="just">
            <a:spcAft>
              <a:spcPts val="0"/>
            </a:spcAft>
            <a:tabLst>
              <a:tab pos="540385" algn="l"/>
            </a:tabLst>
          </a:pP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l">
            <a:spcAft>
              <a:spcPts val="0"/>
            </a:spcAft>
            <a:tabLst>
              <a:tab pos="540385" algn="l"/>
            </a:tabLst>
          </a:pPr>
          <a:r>
            <a:rPr lang="ru-RU" sz="1500" b="1" dirty="0" smtClean="0">
              <a:latin typeface="Times New Roman"/>
              <a:ea typeface="Calibri"/>
              <a:cs typeface="Times New Roman"/>
            </a:rPr>
            <a:t>Участие </a:t>
          </a:r>
          <a:r>
            <a:rPr lang="ru-RU" sz="1500" b="1" dirty="0">
              <a:latin typeface="Times New Roman"/>
              <a:ea typeface="Calibri"/>
              <a:cs typeface="Times New Roman"/>
            </a:rPr>
            <a:t>в создании, развитии </a:t>
          </a:r>
          <a:r>
            <a:rPr lang="ru-RU" sz="1500" b="1" dirty="0" smtClean="0">
              <a:latin typeface="Times New Roman"/>
              <a:ea typeface="Calibri"/>
              <a:cs typeface="Times New Roman"/>
            </a:rPr>
            <a:t>и поддержании </a:t>
          </a:r>
          <a:r>
            <a:rPr lang="ru-RU" sz="1500" b="1" dirty="0">
              <a:latin typeface="Times New Roman"/>
              <a:ea typeface="Calibri"/>
              <a:cs typeface="Times New Roman"/>
            </a:rPr>
            <a:t>функционирования автоматизированной системы информационно-аналитической </a:t>
          </a:r>
          <a:r>
            <a:rPr lang="ru-RU" sz="1500" b="1" dirty="0" smtClean="0">
              <a:latin typeface="Times New Roman"/>
              <a:ea typeface="Calibri"/>
              <a:cs typeface="Times New Roman"/>
            </a:rPr>
            <a:t>службы</a:t>
          </a:r>
          <a:endParaRPr lang="ru-RU" sz="1500" b="1" dirty="0">
            <a:effectLst/>
            <a:latin typeface="Century Schoolbook"/>
            <a:ea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0.02215</cdr:x>
      <cdr:y>0.39004</cdr:y>
    </cdr:from>
    <cdr:to>
      <cdr:x>0.36943</cdr:x>
      <cdr:y>0.56308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02321" y="1785362"/>
          <a:ext cx="3172625" cy="792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endParaRPr lang="ru-RU" sz="15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1500" b="1" i="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0.67339</cdr:x>
      <cdr:y>0.37163</cdr:y>
    </cdr:from>
    <cdr:to>
      <cdr:x>0.98376</cdr:x>
      <cdr:y>0.57603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6151850" y="1701079"/>
          <a:ext cx="2835447" cy="935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ru-RU" sz="1500" b="1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0.02168</cdr:x>
      <cdr:y>0.72599</cdr:y>
    </cdr:from>
    <cdr:to>
      <cdr:x>0.49258</cdr:x>
      <cdr:y>0.95853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198046" y="3323147"/>
          <a:ext cx="4301947" cy="106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4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0.62657</cdr:x>
      <cdr:y>0.5643</cdr:y>
    </cdr:from>
    <cdr:to>
      <cdr:x>0.96012</cdr:x>
      <cdr:y>0.72161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724129" y="2582996"/>
          <a:ext cx="304714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endParaRPr lang="ru-RU" sz="1500" b="1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0.5241</cdr:x>
      <cdr:y>0.78453</cdr:y>
    </cdr:from>
    <cdr:to>
      <cdr:x>0.95762</cdr:x>
      <cdr:y>0.97072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788025" y="3591108"/>
          <a:ext cx="3960438" cy="852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</a:t>
          </a:r>
          <a:endParaRPr lang="ru-RU" sz="1500" b="1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0.59504</cdr:x>
      <cdr:y>0.15594</cdr:y>
    </cdr:from>
    <cdr:to>
      <cdr:x>0.98376</cdr:x>
      <cdr:y>0.33574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5436097" y="713809"/>
          <a:ext cx="3551200" cy="822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500" b="1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0.51965</cdr:x>
      <cdr:y>0.03146</cdr:y>
    </cdr:from>
    <cdr:to>
      <cdr:x>0.96378</cdr:x>
      <cdr:y>0.12204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747319" y="144016"/>
          <a:ext cx="4057412" cy="414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576000" lvl="0" algn="r">
            <a:tabLst>
              <a:tab pos="540385" algn="l"/>
            </a:tabLst>
          </a:pPr>
          <a:r>
            <a:rPr lang="ru-RU" sz="1500" b="1" dirty="0">
              <a:latin typeface="Times New Roman"/>
              <a:ea typeface="Calibri"/>
              <a:cs typeface="Times New Roman"/>
            </a:rPr>
            <a:t>Участие в организации мониторинга состояния антитеррористической защищенности поднадзорных критически важных опасных объектов использования </a:t>
          </a:r>
          <a:r>
            <a:rPr lang="ru-RU" sz="1500" b="1" dirty="0">
              <a:latin typeface="Times New Roman" pitchFamily="18" charset="0"/>
              <a:ea typeface="Calibri"/>
              <a:cs typeface="Times New Roman" pitchFamily="18" charset="0"/>
            </a:rPr>
            <a:t>атомной энергии</a:t>
          </a:r>
          <a:endParaRPr lang="ru-RU" sz="1500" b="1" dirty="0">
            <a:latin typeface="Times New Roman" pitchFamily="18" charset="0"/>
            <a:ea typeface="Times New Roman"/>
            <a:cs typeface="Times New Roman" pitchFamily="18" charset="0"/>
          </a:endParaRPr>
        </a:p>
        <a:p xmlns:a="http://schemas.openxmlformats.org/drawingml/2006/main">
          <a:pPr algn="r"/>
          <a:endParaRPr lang="ru-RU" sz="1600" dirty="0" smtClean="0">
            <a:latin typeface="Times New Roman"/>
            <a:ea typeface="Calibri"/>
          </a:endParaRPr>
        </a:p>
        <a:p xmlns:a="http://schemas.openxmlformats.org/drawingml/2006/main">
          <a:pPr algn="r"/>
          <a:endParaRPr lang="ru-RU" sz="1600" dirty="0">
            <a:latin typeface="Times New Roman"/>
            <a:ea typeface="Calibri"/>
          </a:endParaRPr>
        </a:p>
        <a:p xmlns:a="http://schemas.openxmlformats.org/drawingml/2006/main">
          <a:pPr algn="r"/>
          <a:endParaRPr lang="ru-RU" sz="1600" dirty="0" smtClean="0">
            <a:latin typeface="Times New Roman"/>
            <a:ea typeface="Calibri"/>
          </a:endParaRPr>
        </a:p>
        <a:p xmlns:a="http://schemas.openxmlformats.org/drawingml/2006/main">
          <a:pPr algn="r"/>
          <a:endParaRPr lang="ru-RU" sz="1600" dirty="0">
            <a:latin typeface="Times New Roman"/>
            <a:ea typeface="Calibri"/>
          </a:endParaRPr>
        </a:p>
        <a:p xmlns:a="http://schemas.openxmlformats.org/drawingml/2006/main">
          <a:pPr algn="r"/>
          <a:endParaRPr lang="ru-RU" sz="1600" dirty="0">
            <a:latin typeface="Times New Roman"/>
            <a:ea typeface="Calibri"/>
          </a:endParaRPr>
        </a:p>
        <a:p xmlns:a="http://schemas.openxmlformats.org/drawingml/2006/main">
          <a:pPr marL="576000" algn="r"/>
          <a:r>
            <a:rPr lang="ru-RU" sz="1500" b="1" dirty="0" smtClean="0">
              <a:latin typeface="Times New Roman"/>
              <a:ea typeface="Calibri"/>
            </a:rPr>
            <a:t>Участие </a:t>
          </a:r>
          <a:r>
            <a:rPr lang="ru-RU" sz="1500" b="1" dirty="0">
              <a:latin typeface="Times New Roman"/>
              <a:ea typeface="Calibri"/>
            </a:rPr>
            <a:t>в пределах компетенции в деятельности функциональной подсистемы контроля за ядерно- и радиационно-опасными объектами в составе единой государственной системы предупреждения и ликвидации чрезвычайных ситуаций</a:t>
          </a:r>
          <a:endParaRPr lang="ru-RU" sz="1500" b="1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0.41949</cdr:x>
      <cdr:y>0.30913</cdr:y>
    </cdr:from>
    <cdr:to>
      <cdr:x>0.57872</cdr:x>
      <cdr:y>0.59737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32307" y="1440160"/>
          <a:ext cx="1454690" cy="134279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0.01988</cdr:x>
      <cdr:y>0.01949</cdr:y>
    </cdr:from>
    <cdr:to>
      <cdr:x>0.27976</cdr:x>
      <cdr:y>0.94689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601" y="90799"/>
          <a:ext cx="2374176" cy="4320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0.0282</cdr:x>
      <cdr:y>0.11469</cdr:y>
    </cdr:from>
    <cdr:to>
      <cdr:x>0.32475</cdr:x>
      <cdr:y>0.61029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1521" y="503801"/>
          <a:ext cx="2645124" cy="2177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условий действия лицензий</a:t>
          </a:r>
          <a:endParaRPr lang="en-US" sz="1800" b="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Состояния физической защиты объектов использования атомной энергии</a:t>
          </a:r>
          <a:endParaRPr lang="ru-RU" sz="1800" b="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0.63445</cdr:x>
      <cdr:y>0.09624</cdr:y>
    </cdr:from>
    <cdr:to>
      <cdr:x>1</cdr:x>
      <cdr:y>0.23546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659050" y="422756"/>
          <a:ext cx="3260566" cy="611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Порядок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подготовки и допуска к работе персонала объектов использования атомной энергии</a:t>
          </a:r>
          <a:endParaRPr lang="ru-RU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0.02445</cdr:x>
      <cdr:y>0.62286</cdr:y>
    </cdr:from>
    <cdr:to>
      <cdr:x>0.30329</cdr:x>
      <cdr:y>0.75816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18112" y="2736036"/>
          <a:ext cx="2487146" cy="594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Состояние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ядерной и радиационной безопасности поднадзорных объектов</a:t>
          </a:r>
          <a:endParaRPr lang="ru-RU" sz="1800" b="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0.70633</cdr:x>
      <cdr:y>0.5775</cdr:y>
    </cdr:from>
    <cdr:to>
      <cdr:x>0.98889</cdr:x>
      <cdr:y>0.73207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300193" y="2536800"/>
          <a:ext cx="2520327" cy="678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Состояния технической безопасности поднадзорных объектов</a:t>
          </a:r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0.32705</cdr:x>
      <cdr:y>0.84788</cdr:y>
    </cdr:from>
    <cdr:to>
      <cdr:x>0.70539</cdr:x>
      <cdr:y>0.98548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987825" y="3881081"/>
          <a:ext cx="3456395" cy="629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0.69751</cdr:x>
      <cdr:y>0.5171</cdr:y>
    </cdr:from>
    <cdr:to>
      <cdr:x>0.99212</cdr:x>
      <cdr:y>0.65632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372201" y="2366972"/>
          <a:ext cx="2691451" cy="637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0.67886</cdr:x>
      <cdr:y>0.33168</cdr:y>
    </cdr:from>
    <cdr:to>
      <cdr:x>0.97347</cdr:x>
      <cdr:y>0.4709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6201808" y="1518223"/>
          <a:ext cx="2691451" cy="637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ru-RU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0.56022</cdr:x>
      <cdr:y>0.0168</cdr:y>
    </cdr:from>
    <cdr:to>
      <cdr:x>0.91491</cdr:x>
      <cdr:y>0.17412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5118000" y="76920"/>
          <a:ext cx="3240320" cy="720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0" i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0.12007</cdr:x>
      <cdr:y>0.04386</cdr:y>
    </cdr:from>
    <cdr:to>
      <cdr:x>0.90273</cdr:x>
      <cdr:y>0.25874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3689" y="216024"/>
          <a:ext cx="7128792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0.11217</cdr:x>
      <cdr:y>0.02924</cdr:y>
    </cdr:from>
    <cdr:to>
      <cdr:x>0.91063</cdr:x>
      <cdr:y>0.31179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21701" y="144023"/>
          <a:ext cx="7272788" cy="1391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Соотношение количества проведенных проверок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 проверок, в ходе которых выявлены нарушения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3CD46-EE30-4785-9E84-7EFB08DC4791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199489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198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DC7AB-5C11-45F4-92AF-CFE14E076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4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4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4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A0552A9-6D45-4944-A2A9-791A2865461C}" type="datetime1">
              <a:rPr lang="ru-RU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8AFE9A-1491-4033-8F08-BAB81294FBE8}" type="datetime1">
              <a:rPr lang="ru-RU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85D8A43-11B9-4647-BB89-208965C276D1}" type="datetime1">
              <a:rPr lang="ru-RU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684203-3A4E-46AF-9C62-3815FFE00183}" type="datetime1">
              <a:rPr lang="ru-RU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034FD8-4A73-4C1C-B8E3-30E831B6E6E8}" type="datetime1">
              <a:rPr lang="ru-RU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87403E-EDA7-4B19-8EFA-AC6C1367F058}" type="datetime1">
              <a:rPr lang="ru-RU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4FC9B8-2ABF-4180-946E-3A4E1EB2D645}" type="datetime1">
              <a:rPr lang="ru-RU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12128E-4D78-4FEC-8ADC-FA05F098B7D6}" type="datetime1">
              <a:rPr lang="ru-RU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1F42BE-7A47-4599-BC08-B4030FE92F56}" type="datetime1">
              <a:rPr lang="ru-RU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A1218E-C564-4C19-B0FD-3E7A75FA8CDE}" type="datetime1">
              <a:rPr lang="ru-RU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897741-10FF-4FD0-8544-B94BBB2C4FAF}" type="datetime1">
              <a:rPr lang="ru-RU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357A1A-A5F5-4021-AE58-B79A82BF0FB2}" type="datetime1">
              <a:rPr lang="ru-RU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8927824" name="TextBox 1"/>
          <p:cNvSpPr txBox="1"/>
          <p:nvPr/>
        </p:nvSpPr>
        <p:spPr bwMode="auto">
          <a:xfrm>
            <a:off x="828579" y="4709585"/>
            <a:ext cx="7685323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600" b="1" dirty="0" err="1" smtClean="0">
                <a:latin typeface="Times New Roman"/>
                <a:cs typeface="Times New Roman"/>
              </a:rPr>
              <a:t>Турункина</a:t>
            </a:r>
            <a:r>
              <a:rPr lang="ru-RU" sz="2600" b="1" dirty="0" smtClean="0">
                <a:latin typeface="Times New Roman"/>
                <a:cs typeface="Times New Roman"/>
              </a:rPr>
              <a:t> Жанна Владимировна</a:t>
            </a:r>
            <a:endParaRPr sz="2400" b="1" dirty="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b="1" dirty="0" smtClean="0">
                <a:latin typeface="Times New Roman"/>
                <a:cs typeface="Times New Roman"/>
              </a:rPr>
              <a:t>Начальник ОГУПО Центрального МТУ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cs typeface="Times New Roman"/>
              </a:rPr>
              <a:t>по надзору за ЯРБ </a:t>
            </a:r>
            <a:r>
              <a:rPr lang="ru-RU" b="1" dirty="0" err="1" smtClean="0">
                <a:latin typeface="Times New Roman"/>
                <a:cs typeface="Times New Roman"/>
              </a:rPr>
              <a:t>Ростехнадзора</a:t>
            </a:r>
            <a:endParaRPr b="1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858276" y="2099030"/>
            <a:ext cx="7665523" cy="228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/>
                <a:cs typeface="Times New Roman"/>
              </a:rPr>
              <a:t>Итоги работы</a:t>
            </a:r>
            <a:endParaRPr sz="3600" dirty="0"/>
          </a:p>
          <a:p>
            <a:pPr algn="ctr">
              <a:defRPr/>
            </a:pPr>
            <a:r>
              <a:rPr lang="ru-RU" sz="3600" b="1" dirty="0">
                <a:latin typeface="Times New Roman"/>
                <a:cs typeface="Times New Roman"/>
              </a:rPr>
              <a:t>Центрального МТУ по надзору </a:t>
            </a:r>
            <a:endParaRPr lang="en-US" sz="3600" b="1" dirty="0" smtClean="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dirty="0" smtClean="0">
                <a:latin typeface="Times New Roman"/>
                <a:cs typeface="Times New Roman"/>
              </a:rPr>
              <a:t>за </a:t>
            </a:r>
            <a:r>
              <a:rPr lang="ru-RU" sz="3600" b="1" dirty="0">
                <a:latin typeface="Times New Roman"/>
                <a:cs typeface="Times New Roman"/>
              </a:rPr>
              <a:t>ЯРБ </a:t>
            </a:r>
            <a:r>
              <a:rPr lang="ru-RU" sz="3600" b="1" dirty="0" err="1">
                <a:latin typeface="Times New Roman"/>
                <a:cs typeface="Times New Roman"/>
              </a:rPr>
              <a:t>Ростехнадзора</a:t>
            </a:r>
            <a:r>
              <a:rPr lang="ru-RU" sz="3600" b="1" dirty="0">
                <a:latin typeface="Times New Roman"/>
                <a:cs typeface="Times New Roman"/>
              </a:rPr>
              <a:t> </a:t>
            </a:r>
            <a:endParaRPr sz="3600" dirty="0"/>
          </a:p>
          <a:p>
            <a:pPr algn="ctr">
              <a:defRPr/>
            </a:pPr>
            <a:r>
              <a:rPr lang="ru-RU" sz="3600" b="1" dirty="0" smtClean="0">
                <a:latin typeface="Times New Roman"/>
                <a:cs typeface="Times New Roman"/>
              </a:rPr>
              <a:t>за 3 квартал 20</a:t>
            </a:r>
            <a:r>
              <a:rPr lang="en-US" sz="3600" b="1" dirty="0" smtClean="0">
                <a:latin typeface="Times New Roman"/>
                <a:cs typeface="Times New Roman"/>
              </a:rPr>
              <a:t>2</a:t>
            </a:r>
            <a:r>
              <a:rPr lang="ru-RU" sz="3600" b="1" dirty="0" smtClean="0">
                <a:latin typeface="Times New Roman"/>
                <a:cs typeface="Times New Roman"/>
              </a:rPr>
              <a:t>5 года</a:t>
            </a:r>
            <a:endParaRPr sz="3600" b="1" dirty="0">
              <a:latin typeface="Times New Roman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>
            <a:off x="1691678" y="5204817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103C07-4227-4BEF-AC02-D7D2E486AB68}" type="slidenum">
              <a:rPr lang="ru-RU"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611560" y="1340768"/>
            <a:ext cx="82809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Причины выявляемых нарушений: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Недостаточное обеспечение персоналом служб, выполняющих функции обеспечения ядерной и радиационной безопасности объектов использования атомной энергии, учета и контроля ядерных материалов, радиоактивных веществ и радиоактивных отходов</a:t>
            </a:r>
          </a:p>
          <a:p>
            <a:pPr>
              <a:defRPr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Недостаточный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административный контроль за: состоянием ядерной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радиационной безопасности объектов использования атомной энергии, учетом и контролем ядерных материалов, радиоактивных веществ и радиоактивных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отходов</a:t>
            </a:r>
          </a:p>
          <a:p>
            <a:pPr>
              <a:defRPr/>
            </a:pPr>
            <a:endParaRPr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Недостатки системы подготовки и повышения квалификации персонала объектов использования атомной энергии, персонала, осуществляющего учет и контроль ядерных материалов, радиоактивных веществ 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радиоактивных отходов</a:t>
            </a:r>
            <a:endParaRPr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0" y="1371342"/>
            <a:ext cx="9125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Сведения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об административных наказаниях </a:t>
            </a:r>
          </a:p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за </a:t>
            </a:r>
            <a:r>
              <a:rPr lang="en-US" sz="2800" b="1" dirty="0" smtClean="0">
                <a:solidFill>
                  <a:prstClr val="black"/>
                </a:solidFill>
                <a:latin typeface="Times New Roman"/>
              </a:rPr>
              <a:t>3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 квартал 2025 года</a:t>
            </a:r>
            <a:endParaRPr lang="ru-RU" sz="2800" b="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6545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957106" y="5213028"/>
            <a:ext cx="1168687" cy="1080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11560" y="2420888"/>
            <a:ext cx="8136904" cy="3816424"/>
            <a:chOff x="1203568" y="2488512"/>
            <a:chExt cx="6788953" cy="374880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203568" y="2488512"/>
              <a:ext cx="6736864" cy="1067040"/>
              <a:chOff x="0" y="21039"/>
              <a:chExt cx="6736864" cy="1067040"/>
            </a:xfrm>
          </p:grpSpPr>
          <p:sp>
            <p:nvSpPr>
              <p:cNvPr id="12" name="Скругленный прямоугольник 11"/>
              <p:cNvSpPr/>
              <p:nvPr/>
            </p:nvSpPr>
            <p:spPr bwMode="auto">
              <a:xfrm>
                <a:off x="0" y="21039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Скругленный прямоугольник 4"/>
              <p:cNvSpPr/>
              <p:nvPr/>
            </p:nvSpPr>
            <p:spPr>
              <a:xfrm>
                <a:off x="52089" y="73128"/>
                <a:ext cx="6632686" cy="962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just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2300" kern="12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13 предупреждений;</a:t>
                </a:r>
              </a:p>
              <a:p>
                <a:pPr lvl="0" algn="just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2300" kern="12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8</a:t>
                </a:r>
                <a:r>
                  <a:rPr lang="ru-RU" sz="2300" kern="12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ru-RU" sz="2300" kern="12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административных </a:t>
                </a:r>
                <a:r>
                  <a:rPr lang="ru-RU" sz="2300" kern="12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штрафов (ч. 1 ст.9.4 и ч. 1 ст. 9.6 КоАП) </a:t>
                </a:r>
                <a:endParaRPr lang="ru-RU" sz="2300" kern="12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1203568" y="4509120"/>
              <a:ext cx="6736864" cy="1067040"/>
              <a:chOff x="0" y="2032000"/>
              <a:chExt cx="6736864" cy="1067040"/>
            </a:xfrm>
          </p:grpSpPr>
          <p:sp>
            <p:nvSpPr>
              <p:cNvPr id="18" name="Скругленный прямоугольник 17"/>
              <p:cNvSpPr/>
              <p:nvPr/>
            </p:nvSpPr>
            <p:spPr bwMode="auto">
              <a:xfrm>
                <a:off x="0" y="2032000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Скругленный прямоугольник 4"/>
              <p:cNvSpPr/>
              <p:nvPr/>
            </p:nvSpPr>
            <p:spPr>
              <a:xfrm>
                <a:off x="52089" y="2084089"/>
                <a:ext cx="6632686" cy="962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just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2300" kern="12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Общая сумма наложенных административных штрафов</a:t>
                </a: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1203568" y="3565200"/>
              <a:ext cx="6736864" cy="943920"/>
              <a:chOff x="0" y="1129161"/>
              <a:chExt cx="6736864" cy="943920"/>
            </a:xfrm>
          </p:grpSpPr>
          <p:sp>
            <p:nvSpPr>
              <p:cNvPr id="21" name="Прямоугольник 20"/>
              <p:cNvSpPr/>
              <p:nvPr/>
            </p:nvSpPr>
            <p:spPr bwMode="auto">
              <a:xfrm>
                <a:off x="0" y="1129161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Прямоугольник 21"/>
              <p:cNvSpPr/>
              <p:nvPr/>
            </p:nvSpPr>
            <p:spPr>
              <a:xfrm>
                <a:off x="0" y="1129161"/>
                <a:ext cx="6736864" cy="9439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35560" rIns="199136" bIns="35560" numCol="1" spcCol="1270" anchor="t" anchorCtr="0">
                <a:noAutofit/>
              </a:bodyPr>
              <a:lstStyle/>
              <a:p>
                <a:pPr marL="285750" lvl="1" indent="-28575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  <a:defRPr/>
                </a:pPr>
                <a:r>
                  <a:rPr lang="en-US" sz="2400" b="1" kern="1200" dirty="0" smtClean="0">
                    <a:latin typeface="Times New Roman"/>
                    <a:cs typeface="Times New Roman"/>
                  </a:rPr>
                  <a:t>8</a:t>
                </a:r>
                <a:r>
                  <a:rPr lang="ru-RU" sz="2400" b="1" kern="1200" dirty="0" smtClean="0">
                    <a:latin typeface="Times New Roman"/>
                    <a:cs typeface="Times New Roman"/>
                  </a:rPr>
                  <a:t> ед</a:t>
                </a:r>
                <a:r>
                  <a:rPr lang="ru-RU" sz="2400" b="1" kern="1200" dirty="0">
                    <a:latin typeface="Times New Roman"/>
                    <a:cs typeface="Times New Roman"/>
                  </a:rPr>
                  <a:t>. </a:t>
                </a:r>
                <a:r>
                  <a:rPr lang="ru-RU" sz="2400" b="1" kern="1200" dirty="0" smtClean="0">
                    <a:latin typeface="Times New Roman"/>
                    <a:cs typeface="Times New Roman"/>
                  </a:rPr>
                  <a:t> (на должностное лицо – </a:t>
                </a:r>
                <a:r>
                  <a:rPr lang="en-US" sz="2400" b="1" kern="1200" dirty="0" smtClean="0">
                    <a:latin typeface="Times New Roman"/>
                    <a:cs typeface="Times New Roman"/>
                  </a:rPr>
                  <a:t>5</a:t>
                </a:r>
                <a:r>
                  <a:rPr lang="ru-RU" sz="2400" b="1" kern="1200" dirty="0" smtClean="0">
                    <a:latin typeface="Times New Roman"/>
                    <a:cs typeface="Times New Roman"/>
                  </a:rPr>
                  <a:t>,                                                         	на юридическое лицо – </a:t>
                </a:r>
                <a:r>
                  <a:rPr lang="en-US" sz="2400" b="1" kern="1200" dirty="0" smtClean="0">
                    <a:latin typeface="Times New Roman"/>
                    <a:cs typeface="Times New Roman"/>
                  </a:rPr>
                  <a:t>3</a:t>
                </a:r>
                <a:r>
                  <a:rPr lang="ru-RU" sz="2400" b="1" kern="1200" dirty="0" smtClean="0">
                    <a:latin typeface="Times New Roman"/>
                    <a:cs typeface="Times New Roman"/>
                  </a:rPr>
                  <a:t>)</a:t>
                </a:r>
                <a:endParaRPr lang="ru-RU" sz="2400" b="1" kern="12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1255657" y="5589240"/>
              <a:ext cx="6736864" cy="648072"/>
              <a:chOff x="0" y="3099040"/>
              <a:chExt cx="6736864" cy="943920"/>
            </a:xfrm>
          </p:grpSpPr>
          <p:sp>
            <p:nvSpPr>
              <p:cNvPr id="24" name="Прямоугольник 23"/>
              <p:cNvSpPr/>
              <p:nvPr/>
            </p:nvSpPr>
            <p:spPr bwMode="auto">
              <a:xfrm>
                <a:off x="0" y="3099040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Прямоугольник 24"/>
              <p:cNvSpPr/>
              <p:nvPr/>
            </p:nvSpPr>
            <p:spPr>
              <a:xfrm>
                <a:off x="0" y="3099040"/>
                <a:ext cx="6736864" cy="9439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45720" rIns="256032" bIns="45720" numCol="1" spcCol="1270" anchor="t" anchorCtr="0">
                <a:noAutofit/>
              </a:bodyPr>
              <a:lstStyle/>
              <a:p>
                <a:pPr marL="285750" lvl="1" indent="-285750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  <a:defRPr/>
                </a:pPr>
                <a:r>
                  <a:rPr lang="en-US" sz="2400" b="1" kern="1200" dirty="0" smtClean="0">
                    <a:latin typeface="Times New Roman"/>
                    <a:cs typeface="Times New Roman"/>
                  </a:rPr>
                  <a:t>80</a:t>
                </a:r>
                <a:r>
                  <a:rPr lang="ru-RU" sz="2400" b="1" kern="1200" dirty="0" smtClean="0">
                    <a:latin typeface="Times New Roman"/>
                    <a:cs typeface="Times New Roman"/>
                  </a:rPr>
                  <a:t>0 0</a:t>
                </a:r>
                <a:r>
                  <a:rPr lang="en-US" sz="2400" b="1" kern="1200" dirty="0" smtClean="0">
                    <a:latin typeface="Times New Roman"/>
                    <a:cs typeface="Times New Roman"/>
                  </a:rPr>
                  <a:t>00</a:t>
                </a:r>
                <a:r>
                  <a:rPr lang="ru-RU" sz="2400" b="1" kern="1200" dirty="0" smtClean="0">
                    <a:latin typeface="Times New Roman"/>
                    <a:cs typeface="Times New Roman"/>
                  </a:rPr>
                  <a:t> </a:t>
                </a:r>
                <a:r>
                  <a:rPr lang="ru-RU" sz="2400" b="1" kern="1200" dirty="0">
                    <a:latin typeface="Times New Roman"/>
                    <a:cs typeface="Times New Roman"/>
                  </a:rPr>
                  <a:t>рублей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3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1178" y="2109872"/>
            <a:ext cx="3657482" cy="3790384"/>
            <a:chOff x="181178" y="2109872"/>
            <a:chExt cx="3657482" cy="3790384"/>
          </a:xfrm>
        </p:grpSpPr>
        <p:pic>
          <p:nvPicPr>
            <p:cNvPr id="14" name="chart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983" y="3284984"/>
              <a:ext cx="1439872" cy="1340930"/>
            </a:xfrm>
            <a:prstGeom prst="rect">
              <a:avLst/>
            </a:prstGeom>
          </p:spPr>
        </p:pic>
        <p:graphicFrame>
          <p:nvGraphicFramePr>
            <p:cNvPr id="13" name="Диаграмма 12"/>
            <p:cNvGraphicFramePr/>
            <p:nvPr>
              <p:extLst>
                <p:ext uri="{D42A27DB-BD31-4B8C-83A1-F6EECF244321}">
                  <p14:modId xmlns:p14="http://schemas.microsoft.com/office/powerpoint/2010/main" val="2121580635"/>
                </p:ext>
              </p:extLst>
            </p:nvPr>
          </p:nvGraphicFramePr>
          <p:xfrm>
            <a:off x="181178" y="2109872"/>
            <a:ext cx="3657482" cy="37903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40794" y="6356350"/>
            <a:ext cx="224600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8" name="TextBox 1"/>
          <p:cNvSpPr txBox="1"/>
          <p:nvPr/>
        </p:nvSpPr>
        <p:spPr>
          <a:xfrm>
            <a:off x="3740918" y="1484784"/>
            <a:ext cx="5259569" cy="11521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buFont typeface="Wingdings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Обжалования штрафов не было. Решения и действия (бездействия) должностных лиц Управления не оспаривались.</a:t>
            </a:r>
            <a:endParaRPr lang="en-US" sz="2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1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737967" y="4077064"/>
            <a:ext cx="5298529" cy="9361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buFont typeface="Wingdings" pitchFamily="2" charset="2"/>
              <a:buChar char="§"/>
            </a:pPr>
            <a:r>
              <a:rPr lang="ru-RU" sz="21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Проверки, результаты которых признаны недействительными отсутствуют.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737963" y="5099683"/>
            <a:ext cx="5298533" cy="10236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buFont typeface="Wingdings" pitchFamily="2" charset="2"/>
              <a:buChar char="§"/>
            </a:pPr>
            <a:r>
              <a:rPr lang="ru-RU" sz="21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проведены в соответствии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требованиями законодательства о порядке их проведения </a:t>
            </a:r>
            <a:endParaRPr lang="ru-RU" sz="21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739286" y="2780928"/>
            <a:ext cx="5297210" cy="10801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buFont typeface="Wingdings" pitchFamily="2" charset="2"/>
              <a:buChar char="§"/>
            </a:pPr>
            <a:r>
              <a:rPr lang="ru-RU" sz="21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Проверок, материалы которых переданы в правоохранительные органы для возбуждения уголовных дел, не было.</a:t>
            </a:r>
          </a:p>
        </p:txBody>
      </p:sp>
    </p:spTree>
    <p:extLst>
      <p:ext uri="{BB962C8B-B14F-4D97-AF65-F5344CB8AC3E}">
        <p14:creationId xmlns:p14="http://schemas.microsoft.com/office/powerpoint/2010/main" val="16619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885743937" name="Диаграмма 18857439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689688"/>
              </p:ext>
            </p:extLst>
          </p:nvPr>
        </p:nvGraphicFramePr>
        <p:xfrm>
          <a:off x="11088" y="1367495"/>
          <a:ext cx="9132910" cy="492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088" y="0"/>
            <a:ext cx="9144515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-9847" y="1371342"/>
            <a:ext cx="91356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3000" b="1" dirty="0">
                <a:latin typeface="Times New Roman"/>
              </a:rPr>
              <a:t>Сведения о поступлении </a:t>
            </a:r>
            <a:r>
              <a:rPr lang="ru-RU" sz="3000" b="1" dirty="0" smtClean="0">
                <a:latin typeface="Times New Roman"/>
              </a:rPr>
              <a:t>средств в </a:t>
            </a:r>
            <a:r>
              <a:rPr lang="ru-RU" sz="3000" b="1" dirty="0">
                <a:latin typeface="Times New Roman"/>
              </a:rPr>
              <a:t>федеральный бюджет за оказание гос. услуг </a:t>
            </a:r>
            <a:r>
              <a:rPr lang="ru-RU" sz="3000" b="1" dirty="0" smtClean="0">
                <a:latin typeface="Times New Roman"/>
              </a:rPr>
              <a:t>в </a:t>
            </a:r>
            <a:r>
              <a:rPr lang="en-US" sz="3000" b="1" dirty="0" smtClean="0">
                <a:latin typeface="Times New Roman"/>
              </a:rPr>
              <a:t>3</a:t>
            </a:r>
            <a:r>
              <a:rPr lang="ru-RU" sz="3000" b="1" dirty="0" smtClean="0">
                <a:latin typeface="Times New Roman"/>
              </a:rPr>
              <a:t> квартале 2025 </a:t>
            </a:r>
            <a:r>
              <a:rPr lang="ru-RU" sz="3000" b="1" dirty="0">
                <a:latin typeface="Times New Roman"/>
              </a:rPr>
              <a:t>г.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6545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14</a:t>
            </a:fld>
            <a:endParaRPr lang="ru-RU"/>
          </a:p>
        </p:txBody>
      </p:sp>
      <p:graphicFrame>
        <p:nvGraphicFramePr>
          <p:cNvPr id="6" name="Схе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658779"/>
              </p:ext>
            </p:extLst>
          </p:nvPr>
        </p:nvGraphicFramePr>
        <p:xfrm>
          <a:off x="539552" y="25333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107504" y="5459250"/>
            <a:ext cx="892899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150" b="1" dirty="0" smtClean="0">
                <a:solidFill>
                  <a:prstClr val="black"/>
                </a:solidFill>
                <a:latin typeface="Times New Roman"/>
              </a:rPr>
              <a:t>Случаев причинения вреда субъектами поднадзорной сферы </a:t>
            </a:r>
          </a:p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150" b="1" dirty="0" smtClean="0">
                <a:solidFill>
                  <a:prstClr val="black"/>
                </a:solidFill>
                <a:latin typeface="Times New Roman"/>
              </a:rPr>
              <a:t>не выявлено</a:t>
            </a:r>
            <a:endParaRPr lang="ru-RU" sz="2150" b="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6545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15</a:t>
            </a:fld>
            <a:endParaRPr lang="ru-RU"/>
          </a:p>
        </p:txBody>
      </p:sp>
      <p:sp>
        <p:nvSpPr>
          <p:cNvPr id="6" name="AutoShape 2" descr="https://img.freepik.com/free-vector/atom-illustration-of-model-with-electrons-and-neutron-isolated_1284-53084.jpg?size=626&amp;ext=jpg&amp;ga=GA1.1.474355874.1710313588&amp;semt=a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38556" y="3558164"/>
            <a:ext cx="2103084" cy="210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8" descr="Церковная икона набор. плоский набор церковных векторных иконок коллекции изолированны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16" y="1868880"/>
            <a:ext cx="1488112" cy="148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53276" r="77080" b="7107"/>
          <a:stretch/>
        </p:blipFill>
        <p:spPr bwMode="auto">
          <a:xfrm>
            <a:off x="3893865" y="1369343"/>
            <a:ext cx="1151576" cy="195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64" t="47831" r="33102" b="5209"/>
          <a:stretch/>
        </p:blipFill>
        <p:spPr bwMode="auto">
          <a:xfrm>
            <a:off x="1187624" y="3545702"/>
            <a:ext cx="1341702" cy="184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473074" y="3498123"/>
            <a:ext cx="1699326" cy="1947101"/>
            <a:chOff x="6718611" y="4069872"/>
            <a:chExt cx="1608859" cy="1741127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81" t="59142" r="2881" b="29172"/>
            <a:stretch/>
          </p:blipFill>
          <p:spPr bwMode="auto">
            <a:xfrm>
              <a:off x="6932136" y="5421931"/>
              <a:ext cx="587230" cy="389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97" t="42788" b="40889"/>
            <a:stretch/>
          </p:blipFill>
          <p:spPr bwMode="auto">
            <a:xfrm>
              <a:off x="6718611" y="4791975"/>
              <a:ext cx="932310" cy="543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3" t="47137" r="68706" b="43863"/>
            <a:stretch/>
          </p:blipFill>
          <p:spPr bwMode="auto">
            <a:xfrm>
              <a:off x="7695042" y="5035800"/>
              <a:ext cx="334610" cy="299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8" r="74864" b="81959"/>
            <a:stretch/>
          </p:blipFill>
          <p:spPr bwMode="auto">
            <a:xfrm>
              <a:off x="7374764" y="5335434"/>
              <a:ext cx="784772" cy="448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7299072" y="4069872"/>
              <a:ext cx="1028398" cy="1057618"/>
              <a:chOff x="7299072" y="4069872"/>
              <a:chExt cx="1028398" cy="1057618"/>
            </a:xfrm>
          </p:grpSpPr>
          <p:pic>
            <p:nvPicPr>
              <p:cNvPr id="23" name="Picture 12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747" t="70612" r="-1"/>
              <a:stretch/>
            </p:blipFill>
            <p:spPr bwMode="auto">
              <a:xfrm flipH="1">
                <a:off x="7299072" y="4149080"/>
                <a:ext cx="1028398" cy="978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049693" y="4069872"/>
                <a:ext cx="277777" cy="295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2699793" y="3338814"/>
            <a:ext cx="3528391" cy="1458338"/>
            <a:chOff x="2699793" y="3338814"/>
            <a:chExt cx="3528391" cy="1458338"/>
          </a:xfrm>
        </p:grpSpPr>
        <p:sp>
          <p:nvSpPr>
            <p:cNvPr id="13" name="Стрелка вправо 12"/>
            <p:cNvSpPr/>
            <p:nvPr/>
          </p:nvSpPr>
          <p:spPr>
            <a:xfrm rot="13039643">
              <a:off x="3069080" y="3526643"/>
              <a:ext cx="720080" cy="4502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право 29"/>
            <p:cNvSpPr/>
            <p:nvPr/>
          </p:nvSpPr>
          <p:spPr>
            <a:xfrm rot="18900000">
              <a:off x="5138815" y="3510201"/>
              <a:ext cx="720080" cy="4502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30"/>
            <p:cNvSpPr/>
            <p:nvPr/>
          </p:nvSpPr>
          <p:spPr>
            <a:xfrm rot="10800000">
              <a:off x="2699793" y="4346926"/>
              <a:ext cx="720080" cy="4502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 вправо 31"/>
            <p:cNvSpPr/>
            <p:nvPr/>
          </p:nvSpPr>
          <p:spPr>
            <a:xfrm>
              <a:off x="5508104" y="4346926"/>
              <a:ext cx="720080" cy="4502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 вправо 32"/>
            <p:cNvSpPr/>
            <p:nvPr/>
          </p:nvSpPr>
          <p:spPr>
            <a:xfrm rot="16200000">
              <a:off x="4283497" y="3364910"/>
              <a:ext cx="378218" cy="3260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3806" y="1628800"/>
            <a:ext cx="1998034" cy="179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8427" y="1739563"/>
            <a:ext cx="2088792" cy="168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44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0" y="137134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3000" b="1" dirty="0" smtClean="0">
                <a:solidFill>
                  <a:prstClr val="black"/>
                </a:solidFill>
                <a:latin typeface="Times New Roman"/>
              </a:rPr>
              <a:t>Основная задача Управления в 2025 году:</a:t>
            </a:r>
            <a:endParaRPr sz="3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6545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16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4341491" y="2408689"/>
            <a:ext cx="45509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/>
                <a:cs typeface="Times New Roman"/>
              </a:rPr>
              <a:t>Осуществление федерального государственного надзора в области использования атомной энергии в пределах установленной сферы деятельности.</a:t>
            </a:r>
            <a:endParaRPr lang="ru-RU" sz="2800" b="1" dirty="0">
              <a:latin typeface="Times New Roman"/>
              <a:cs typeface="Times New Roman"/>
            </a:endParaRPr>
          </a:p>
        </p:txBody>
      </p:sp>
      <p:sp>
        <p:nvSpPr>
          <p:cNvPr id="5" name="AutoShape 4" descr="Иллюстрация концепции атомной электростанции Векторная иллюст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7993" b="10540"/>
          <a:stretch/>
        </p:blipFill>
        <p:spPr bwMode="auto">
          <a:xfrm>
            <a:off x="395536" y="1925340"/>
            <a:ext cx="3974825" cy="36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1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0"/>
            <a:ext cx="914400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 bwMode="auto">
          <a:xfrm>
            <a:off x="611560" y="1973640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000" b="1">
                <a:latin typeface="Times New Roman"/>
                <a:cs typeface="Times New Roman"/>
              </a:rPr>
              <a:t>Спасибо за внимание !</a:t>
            </a:r>
          </a:p>
        </p:txBody>
      </p:sp>
      <p:pic>
        <p:nvPicPr>
          <p:cNvPr id="3074" name="Picture 2" descr="C:\Users\oplspa\Desktop\ujz3exjx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229650" y="2564904"/>
            <a:ext cx="4684698" cy="3141343"/>
          </a:xfrm>
          <a:prstGeom prst="rect">
            <a:avLst/>
          </a:prstGeom>
          <a:solidFill>
            <a:schemeClr val="accent1"/>
          </a:solidFill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40378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305178" y="2132856"/>
            <a:ext cx="3850044" cy="46016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9589222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58" y="0"/>
            <a:ext cx="9135640" cy="136749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28240955" name="TextBox 30"/>
          <p:cNvSpPr txBox="1"/>
          <p:nvPr/>
        </p:nvSpPr>
        <p:spPr bwMode="auto">
          <a:xfrm>
            <a:off x="8357" y="1484784"/>
            <a:ext cx="9028136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prstClr val="black"/>
                </a:solidFill>
                <a:latin typeface="Times New Roman"/>
                <a:cs typeface="Times New Roman"/>
              </a:rPr>
              <a:t>Сфера деятельности Центрального МТУ</a:t>
            </a:r>
            <a:r>
              <a:rPr lang="en-US" sz="2000" b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prstClr val="black"/>
                </a:solidFill>
                <a:latin typeface="Times New Roman"/>
                <a:cs typeface="Times New Roman"/>
              </a:rPr>
              <a:t>по надзору за ЯРБ Ростехнадзора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286168386" name="TextBox 2"/>
          <p:cNvSpPr txBox="1"/>
          <p:nvPr/>
        </p:nvSpPr>
        <p:spPr bwMode="auto">
          <a:xfrm>
            <a:off x="152514" y="1884892"/>
            <a:ext cx="8641317" cy="36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latin typeface="Times New Roman"/>
                <a:cs typeface="Times New Roman"/>
              </a:rPr>
              <a:t>25</a:t>
            </a:r>
            <a:r>
              <a:rPr lang="ru-RU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cs typeface="Times New Roman"/>
              </a:rPr>
              <a:t>субъектов по территориальной принадлежности</a:t>
            </a:r>
            <a:endParaRPr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57148472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840208-9416-D684-86EE-FE59569D53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45574585" name="Овал 7"/>
          <p:cNvSpPr/>
          <p:nvPr/>
        </p:nvSpPr>
        <p:spPr bwMode="auto">
          <a:xfrm>
            <a:off x="7297464" y="5805263"/>
            <a:ext cx="81167" cy="720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74835051" name="TextBox 8"/>
          <p:cNvSpPr txBox="1"/>
          <p:nvPr/>
        </p:nvSpPr>
        <p:spPr bwMode="auto">
          <a:xfrm>
            <a:off x="7378632" y="6021288"/>
            <a:ext cx="173804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Севастополь</a:t>
            </a:r>
            <a:endParaRPr>
              <a:solidFill>
                <a:prstClr val="black"/>
              </a:solidFill>
            </a:endParaRPr>
          </a:p>
        </p:txBody>
      </p:sp>
      <p:pic>
        <p:nvPicPr>
          <p:cNvPr id="1397009354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535417" y="2276871"/>
            <a:ext cx="1081060" cy="654086"/>
          </a:xfrm>
          <a:prstGeom prst="rect">
            <a:avLst/>
          </a:prstGeom>
          <a:noFill/>
          <a:ln>
            <a:noFill/>
          </a:ln>
        </p:spPr>
      </p:pic>
      <p:sp>
        <p:nvSpPr>
          <p:cNvPr id="827397325" name="TextBox 17"/>
          <p:cNvSpPr txBox="1"/>
          <p:nvPr/>
        </p:nvSpPr>
        <p:spPr bwMode="auto">
          <a:xfrm>
            <a:off x="7089975" y="2285395"/>
            <a:ext cx="1656183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Билибинская АЭС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52394237" name="Прямоугольник 1"/>
          <p:cNvSpPr/>
          <p:nvPr/>
        </p:nvSpPr>
        <p:spPr bwMode="auto">
          <a:xfrm>
            <a:off x="7035163" y="3023291"/>
            <a:ext cx="2424979" cy="64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г. Саров Нижегородской обл.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083547654" name="Овал 27"/>
          <p:cNvSpPr/>
          <p:nvPr/>
        </p:nvSpPr>
        <p:spPr bwMode="auto">
          <a:xfrm>
            <a:off x="6924101" y="2452242"/>
            <a:ext cx="81167" cy="720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6795849" name="Овал 28"/>
          <p:cNvSpPr/>
          <p:nvPr/>
        </p:nvSpPr>
        <p:spPr bwMode="auto">
          <a:xfrm>
            <a:off x="6924101" y="3207182"/>
            <a:ext cx="81167" cy="720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963192784" name="Picture 3" descr="C:\Users\user\Desktop\i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481909" y="4863121"/>
            <a:ext cx="2601973" cy="1650219"/>
          </a:xfrm>
          <a:prstGeom prst="rect">
            <a:avLst/>
          </a:prstGeom>
          <a:noFill/>
        </p:spPr>
      </p:pic>
      <p:sp>
        <p:nvSpPr>
          <p:cNvPr id="934205339" name="TextBox 6"/>
          <p:cNvSpPr txBox="1"/>
          <p:nvPr/>
        </p:nvSpPr>
        <p:spPr bwMode="auto">
          <a:xfrm>
            <a:off x="7170135" y="5318899"/>
            <a:ext cx="201034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Республика Крым</a:t>
            </a:r>
            <a:endParaRPr>
              <a:solidFill>
                <a:prstClr val="black"/>
              </a:solidFill>
            </a:endParaRPr>
          </a:p>
        </p:txBody>
      </p:sp>
      <p:pic>
        <p:nvPicPr>
          <p:cNvPr id="2071418740" name="Picture 2" descr="C:\Users\admin\Desktop\MeDi папка\для презентации\ДНР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71438" y="2609019"/>
            <a:ext cx="1183417" cy="1639962"/>
          </a:xfrm>
          <a:prstGeom prst="rect">
            <a:avLst/>
          </a:prstGeom>
          <a:noFill/>
        </p:spPr>
      </p:pic>
      <p:pic>
        <p:nvPicPr>
          <p:cNvPr id="1261853929" name="Picture 3" descr="C:\Users\admin\Desktop\MeDi папка\для презентации\ЛНР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999528" y="2524250"/>
            <a:ext cx="1138754" cy="1538875"/>
          </a:xfrm>
          <a:prstGeom prst="rect">
            <a:avLst/>
          </a:prstGeom>
          <a:noFill/>
        </p:spPr>
      </p:pic>
      <p:pic>
        <p:nvPicPr>
          <p:cNvPr id="1732636166" name="Picture 4" descr="C:\Users\admin\Desktop\MeDi папка\для презентации\Запорожская область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471093" y="4475043"/>
            <a:ext cx="1615280" cy="1508917"/>
          </a:xfrm>
          <a:prstGeom prst="rect">
            <a:avLst/>
          </a:prstGeom>
          <a:noFill/>
        </p:spPr>
      </p:pic>
      <p:pic>
        <p:nvPicPr>
          <p:cNvPr id="1953626123" name="Picture 5" descr="C:\Users\admin\Desktop\MeDi папка\для презентации\Херсонская область.png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2086372" y="4827712"/>
            <a:ext cx="1456723" cy="1221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01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42751738"/>
              </p:ext>
            </p:extLst>
          </p:nvPr>
        </p:nvGraphicFramePr>
        <p:xfrm>
          <a:off x="26988" y="1715646"/>
          <a:ext cx="9135640" cy="457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2320" y="144471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полномочия Центрального МТУ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надзору 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ЯРБ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Ростехнадзора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73501398"/>
              </p:ext>
            </p:extLst>
          </p:nvPr>
        </p:nvGraphicFramePr>
        <p:xfrm>
          <a:off x="8360" y="1772816"/>
          <a:ext cx="9135640" cy="457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86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 flipH="1">
          <a:off x="9227613" y="1412776"/>
          <a:ext cx="96915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4510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850490" y="1412776"/>
            <a:ext cx="746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endParaRPr lang="ru-RU" sz="2800" b="1" dirty="0">
              <a:solidFill>
                <a:prstClr val="black"/>
              </a:solidFill>
              <a:latin typeface="Times New Roman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35596" y="1963953"/>
            <a:ext cx="6984776" cy="4281748"/>
            <a:chOff x="935596" y="2035958"/>
            <a:chExt cx="6984776" cy="428174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935596" y="2630481"/>
              <a:ext cx="6984776" cy="12305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35596" y="4200814"/>
              <a:ext cx="6984776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023548" y="2045629"/>
              <a:ext cx="6736864" cy="765359"/>
              <a:chOff x="0" y="965684"/>
              <a:chExt cx="6736864" cy="1073897"/>
            </a:xfrm>
          </p:grpSpPr>
          <p:sp>
            <p:nvSpPr>
              <p:cNvPr id="26" name="Скругленный прямоугольник 25"/>
              <p:cNvSpPr/>
              <p:nvPr/>
            </p:nvSpPr>
            <p:spPr bwMode="auto">
              <a:xfrm>
                <a:off x="0" y="972541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Скругленный прямоугольник 4"/>
              <p:cNvSpPr/>
              <p:nvPr/>
            </p:nvSpPr>
            <p:spPr>
              <a:xfrm>
                <a:off x="52089" y="965684"/>
                <a:ext cx="6632686" cy="9628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ru-RU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1001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1023548" y="3661799"/>
              <a:ext cx="6736864" cy="716641"/>
              <a:chOff x="0" y="2807485"/>
              <a:chExt cx="6736864" cy="1067040"/>
            </a:xfrm>
          </p:grpSpPr>
          <p:sp>
            <p:nvSpPr>
              <p:cNvPr id="24" name="Скругленный прямоугольник 23"/>
              <p:cNvSpPr/>
              <p:nvPr/>
            </p:nvSpPr>
            <p:spPr bwMode="auto">
              <a:xfrm>
                <a:off x="0" y="2807485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Скругленный прямоугольник 4"/>
              <p:cNvSpPr/>
              <p:nvPr/>
            </p:nvSpPr>
            <p:spPr>
              <a:xfrm>
                <a:off x="52089" y="2807485"/>
                <a:ext cx="6632686" cy="9628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ru-RU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2068</a:t>
                </a:r>
                <a:endParaRPr lang="ru-RU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989640" y="2035958"/>
              <a:ext cx="6822720" cy="1328657"/>
              <a:chOff x="0" y="1129161"/>
              <a:chExt cx="6822720" cy="1700458"/>
            </a:xfrm>
          </p:grpSpPr>
          <p:sp>
            <p:nvSpPr>
              <p:cNvPr id="22" name="Прямоугольник 21"/>
              <p:cNvSpPr/>
              <p:nvPr/>
            </p:nvSpPr>
            <p:spPr bwMode="auto">
              <a:xfrm>
                <a:off x="0" y="1129161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Прямоугольник 22"/>
              <p:cNvSpPr/>
              <p:nvPr/>
            </p:nvSpPr>
            <p:spPr>
              <a:xfrm>
                <a:off x="85856" y="2030178"/>
                <a:ext cx="6736864" cy="7994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35560" rIns="199136" bIns="35560" numCol="1" spcCol="1270" anchor="t" anchorCtr="0">
                <a:noAutofit/>
              </a:bodyPr>
              <a:lstStyle/>
              <a:p>
                <a:pPr marL="285750" lvl="0" indent="-285750" algn="just"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ru-RU" sz="2200" b="1" i="1" dirty="0" smtClean="0">
                    <a:latin typeface="Times New Roman"/>
                    <a:cs typeface="Times New Roman"/>
                  </a:rPr>
                  <a:t>Количество организаций, осуществляющих деятельность в области использования атомной энергии</a:t>
                </a:r>
                <a:endParaRPr lang="ru-RU" sz="2200" dirty="0"/>
              </a:p>
              <a:p>
                <a:pPr marL="285750" lvl="1" indent="-285750" algn="l" defTabSz="1244600">
                  <a:spcBef>
                    <a:spcPct val="0"/>
                  </a:spcBef>
                  <a:buChar char="••"/>
                  <a:defRPr/>
                </a:pPr>
                <a:endParaRPr lang="ru-RU" sz="2200" b="1" kern="12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075637" y="4272822"/>
              <a:ext cx="6736864" cy="936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895" tIns="45720" rIns="256032" bIns="45720" numCol="1" spcCol="1270" anchor="t" anchorCtr="0">
              <a:noAutofit/>
            </a:bodyPr>
            <a:lstStyle/>
            <a:p>
              <a:pPr marL="285750" lvl="0" indent="-285750" algn="just">
                <a:buFont typeface="Arial" pitchFamily="34" charset="0"/>
                <a:buChar char="•"/>
              </a:pPr>
              <a:r>
                <a:rPr lang="ru-RU" sz="2200" b="1" i="1" dirty="0">
                  <a:latin typeface="Times New Roman"/>
                  <a:cs typeface="Times New Roman"/>
                </a:rPr>
                <a:t>Общее количество действующих лицензий выданных </a:t>
              </a:r>
              <a:r>
                <a:rPr lang="ru-RU" sz="2200" b="1" i="1" dirty="0" smtClean="0">
                  <a:latin typeface="Times New Roman"/>
                  <a:cs typeface="Times New Roman"/>
                </a:rPr>
                <a:t>Управлением</a:t>
              </a:r>
              <a:endParaRPr lang="ru-RU" sz="22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35596" y="5477522"/>
              <a:ext cx="6984776" cy="8401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23548" y="4979753"/>
              <a:ext cx="6736864" cy="728333"/>
              <a:chOff x="0" y="2510506"/>
              <a:chExt cx="6736864" cy="1067040"/>
            </a:xfrm>
          </p:grpSpPr>
          <p:sp>
            <p:nvSpPr>
              <p:cNvPr id="20" name="Скругленный прямоугольник 19"/>
              <p:cNvSpPr/>
              <p:nvPr/>
            </p:nvSpPr>
            <p:spPr bwMode="auto">
              <a:xfrm>
                <a:off x="0" y="2510506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Скругленный прямоугольник 4"/>
              <p:cNvSpPr/>
              <p:nvPr/>
            </p:nvSpPr>
            <p:spPr>
              <a:xfrm>
                <a:off x="52089" y="2562596"/>
                <a:ext cx="6632686" cy="962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</a:t>
                </a:r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1075637" y="5599581"/>
              <a:ext cx="6736864" cy="654506"/>
              <a:chOff x="0" y="2864476"/>
              <a:chExt cx="6736864" cy="1363440"/>
            </a:xfrm>
          </p:grpSpPr>
          <p:sp>
            <p:nvSpPr>
              <p:cNvPr id="18" name="Прямоугольник 17"/>
              <p:cNvSpPr/>
              <p:nvPr/>
            </p:nvSpPr>
            <p:spPr bwMode="auto">
              <a:xfrm>
                <a:off x="0" y="3099040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Прямоугольник 18"/>
              <p:cNvSpPr/>
              <p:nvPr/>
            </p:nvSpPr>
            <p:spPr>
              <a:xfrm>
                <a:off x="0" y="2864476"/>
                <a:ext cx="6736864" cy="13634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45720" rIns="256032" bIns="45720" numCol="1" spcCol="1270" anchor="t" anchorCtr="0">
                <a:noAutofit/>
              </a:bodyPr>
              <a:lstStyle/>
              <a:p>
                <a:pPr marL="285750" lvl="0" indent="-285750" algn="just">
                  <a:buFont typeface="Arial" pitchFamily="34" charset="0"/>
                  <a:buChar char="•"/>
                </a:pPr>
                <a:r>
                  <a:rPr lang="ru-RU" sz="2200" b="1" i="1" dirty="0">
                    <a:latin typeface="Times New Roman"/>
                    <a:cs typeface="Times New Roman"/>
                  </a:rPr>
                  <a:t>Количество </a:t>
                </a:r>
                <a:r>
                  <a:rPr lang="ru-RU" sz="2200" b="1" i="1" dirty="0" smtClean="0">
                    <a:latin typeface="Times New Roman"/>
                    <a:cs typeface="Times New Roman"/>
                  </a:rPr>
                  <a:t>организаций, </a:t>
                </a:r>
                <a:r>
                  <a:rPr lang="ru-RU" sz="2200" b="1" i="1" dirty="0">
                    <a:latin typeface="Times New Roman"/>
                    <a:cs typeface="Times New Roman"/>
                  </a:rPr>
                  <a:t>получивших лицензии </a:t>
                </a:r>
                <a:r>
                  <a:rPr lang="ru-RU" sz="2200" b="1" i="1" dirty="0" smtClean="0">
                    <a:latin typeface="Times New Roman"/>
                    <a:cs typeface="Times New Roman"/>
                  </a:rPr>
                  <a:t>в 3 квартале 202</a:t>
                </a:r>
                <a:r>
                  <a:rPr lang="en-US" sz="2200" b="1" i="1" dirty="0" smtClean="0">
                    <a:latin typeface="Times New Roman"/>
                    <a:cs typeface="Times New Roman"/>
                  </a:rPr>
                  <a:t>5</a:t>
                </a:r>
                <a:r>
                  <a:rPr lang="ru-RU" sz="2200" b="1" i="1" dirty="0" smtClean="0">
                    <a:latin typeface="Times New Roman"/>
                    <a:cs typeface="Times New Roman"/>
                  </a:rPr>
                  <a:t> года</a:t>
                </a:r>
                <a:endParaRPr lang="ru-RU" sz="2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6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86869649" name="Диаграмма 5868696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927465"/>
              </p:ext>
            </p:extLst>
          </p:nvPr>
        </p:nvGraphicFramePr>
        <p:xfrm>
          <a:off x="11088" y="2161245"/>
          <a:ext cx="9132910" cy="424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0960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6</a:t>
            </a:fld>
            <a:endParaRPr lang="ru-RU"/>
          </a:p>
        </p:txBody>
      </p:sp>
      <p:sp>
        <p:nvSpPr>
          <p:cNvPr id="1912950060" name="TextBox 1912950059"/>
          <p:cNvSpPr txBox="1"/>
          <p:nvPr/>
        </p:nvSpPr>
        <p:spPr bwMode="auto">
          <a:xfrm>
            <a:off x="465685" y="1305277"/>
            <a:ext cx="8270726" cy="1065163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 sz="3000"/>
            </a:pPr>
            <a:r>
              <a:rPr lang="ru-RU" sz="3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Общее количество </a:t>
            </a:r>
            <a:r>
              <a:rPr lang="ru-RU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проверок, проведенных </a:t>
            </a:r>
          </a:p>
          <a:p>
            <a:pPr algn="ctr">
              <a:defRPr sz="3000"/>
            </a:pPr>
            <a:r>
              <a:rPr lang="ru-RU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Управлением </a:t>
            </a:r>
            <a:r>
              <a:rPr lang="ru-RU" sz="3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lang="en-US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ru-RU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квартал 20</a:t>
            </a:r>
            <a:r>
              <a:rPr lang="en-US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25</a:t>
            </a:r>
            <a:r>
              <a:rPr lang="ru-RU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года: </a:t>
            </a:r>
            <a:r>
              <a:rPr lang="en-US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141</a:t>
            </a:r>
            <a:endParaRPr sz="3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600" y="1412776"/>
            <a:ext cx="8780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проведении инспекций проверяется:</a:t>
            </a:r>
            <a:endParaRPr lang="ru-RU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14317162"/>
              </p:ext>
            </p:extLst>
          </p:nvPr>
        </p:nvGraphicFramePr>
        <p:xfrm>
          <a:off x="-1" y="1900312"/>
          <a:ext cx="8919616" cy="439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114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103C07-4227-4BEF-AC02-D7D2E486AB68}" type="slidenum">
              <a:rPr lang="ru-RU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062736"/>
              </p:ext>
            </p:extLst>
          </p:nvPr>
        </p:nvGraphicFramePr>
        <p:xfrm>
          <a:off x="21927" y="1268760"/>
          <a:ext cx="9108504" cy="492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103C07-4227-4BEF-AC02-D7D2E486AB68}" type="slidenum">
              <a:rPr lang="ru-RU"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611560" y="1484784"/>
            <a:ext cx="828091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Выявляемые нарушения в основном касаются:</a:t>
            </a:r>
          </a:p>
          <a:p>
            <a:pPr marL="285750" indent="-285750">
              <a:buFont typeface="Arial"/>
              <a:buChar char="•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разработки и актуализации эксплуатационной документации;</a:t>
            </a: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обеспечения ядерной и радиационной безопасности;</a:t>
            </a:r>
          </a:p>
          <a:p>
            <a:pPr marL="285750" indent="-285750">
              <a:buFont typeface="Arial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учета и контроля ядерных материалов, радиоактивных веществ и отходов;</a:t>
            </a:r>
          </a:p>
          <a:p>
            <a:pPr marL="285750" indent="-285750">
              <a:buFont typeface="Arial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состояния технической и организационно-распорядительной документации;</a:t>
            </a:r>
          </a:p>
          <a:p>
            <a:pPr marL="285750" indent="-285750">
              <a:buFont typeface="Arial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подготовки и допуска к работе персонала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29587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</TotalTime>
  <Words>678</Words>
  <Application>Microsoft Office PowerPoint</Application>
  <DocSecurity>0</DocSecurity>
  <PresentationFormat>Экран (4:3)</PresentationFormat>
  <Paragraphs>139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Серегин П.А.</dc:creator>
  <cp:lastModifiedBy>Турункина Жанна Владимировна</cp:lastModifiedBy>
  <cp:revision>547</cp:revision>
  <cp:lastPrinted>2025-12-15T13:03:22Z</cp:lastPrinted>
  <dcterms:created xsi:type="dcterms:W3CDTF">2015-09-22T06:41:40Z</dcterms:created>
  <dcterms:modified xsi:type="dcterms:W3CDTF">2025-12-15T13:03:38Z</dcterms:modified>
  <dc:identifier/>
  <dc:language/>
  <cp:version/>
</cp:coreProperties>
</file>